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8" r:id="rId3"/>
    <p:sldId id="257" r:id="rId4"/>
    <p:sldId id="268" r:id="rId5"/>
    <p:sldId id="259" r:id="rId6"/>
    <p:sldId id="260" r:id="rId7"/>
    <p:sldId id="269" r:id="rId8"/>
    <p:sldId id="263" r:id="rId9"/>
    <p:sldId id="26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3304" autoAdjust="0"/>
  </p:normalViewPr>
  <p:slideViewPr>
    <p:cSldViewPr>
      <p:cViewPr>
        <p:scale>
          <a:sx n="70" d="100"/>
          <a:sy n="70" d="100"/>
        </p:scale>
        <p:origin x="-11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C509B-08C8-473F-BD10-8D5BFCF3564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AC185-07A0-4019-BA31-158A4246EC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07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</a:t>
            </a:r>
          </a:p>
          <a:p>
            <a:endParaRPr lang="en-US" dirty="0" smtClean="0"/>
          </a:p>
          <a:p>
            <a:r>
              <a:rPr lang="en-US" dirty="0" err="1" smtClean="0"/>
              <a:t>ForceHTTPS</a:t>
            </a:r>
            <a:r>
              <a:rPr lang="en-US" dirty="0" smtClean="0"/>
              <a:t> requires power user to operate</a:t>
            </a:r>
            <a:r>
              <a:rPr lang="en-US" baseline="0" dirty="0" smtClean="0"/>
              <a:t> effectively</a:t>
            </a:r>
          </a:p>
          <a:p>
            <a:r>
              <a:rPr lang="en-US" baseline="0" dirty="0" smtClean="0"/>
              <a:t>- Or server cooperation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So </a:t>
            </a:r>
            <a:r>
              <a:rPr lang="en-US" baseline="0" dirty="0" smtClean="0"/>
              <a:t>are solution is to implement browser security modes… basically dividing up the browser’s use cases and configuring an appropriate security policy for each.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usable as possible</a:t>
            </a:r>
            <a:r>
              <a:rPr lang="en-US" baseline="0" dirty="0" smtClean="0"/>
              <a:t> – we want to have quick transitions between the modes and automate the process as much as possible / conservative approach</a:t>
            </a:r>
          </a:p>
          <a:p>
            <a:endParaRPr lang="en-US" baseline="0" dirty="0" smtClean="0"/>
          </a:p>
          <a:p>
            <a:r>
              <a:rPr lang="en-US" baseline="0" dirty="0" smtClean="0"/>
              <a:t>Avoid </a:t>
            </a:r>
            <a:r>
              <a:rPr lang="en-US" baseline="0" dirty="0" smtClean="0"/>
              <a:t>leaving questions to the user – we have filled the gap in knowledge between the browsers security policy and the users intentions so we can accurately make security decisions for them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Easy </a:t>
            </a:r>
            <a:r>
              <a:rPr lang="en-US" baseline="0" dirty="0" smtClean="0"/>
              <a:t>to understand – We provide symbols located in the address bar to indicate what mode they are currently in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</a:t>
            </a:r>
          </a:p>
          <a:p>
            <a:endParaRPr lang="en-US" dirty="0" smtClean="0"/>
          </a:p>
          <a:p>
            <a:r>
              <a:rPr lang="en-US" dirty="0" smtClean="0"/>
              <a:t>Obviously</a:t>
            </a:r>
            <a:r>
              <a:rPr lang="en-US" baseline="0" dirty="0" smtClean="0"/>
              <a:t> </a:t>
            </a:r>
            <a:r>
              <a:rPr lang="en-US" baseline="0" dirty="0" smtClean="0"/>
              <a:t>by decreasing the amount of third party code in the browser, we can limit the attack surface and hopefully remove some vulnerabilities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</a:t>
            </a:r>
          </a:p>
          <a:p>
            <a:endParaRPr lang="en-US" dirty="0" smtClean="0"/>
          </a:p>
          <a:p>
            <a:r>
              <a:rPr lang="en-US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BlackHat</a:t>
            </a:r>
            <a:r>
              <a:rPr lang="en-US" baseline="0" dirty="0" smtClean="0"/>
              <a:t> conference in 2008 Mike </a:t>
            </a:r>
            <a:r>
              <a:rPr lang="en-US" baseline="0" dirty="0" err="1" smtClean="0"/>
              <a:t>Zusman</a:t>
            </a:r>
            <a:r>
              <a:rPr lang="en-US" baseline="0" dirty="0" smtClean="0"/>
              <a:t> disclosed that he received a signed certificate for </a:t>
            </a:r>
            <a:r>
              <a:rPr lang="en-US" baseline="0" dirty="0" err="1" smtClean="0"/>
              <a:t>Login.Live.Com</a:t>
            </a:r>
            <a:r>
              <a:rPr lang="en-US" baseline="0" dirty="0" smtClean="0"/>
              <a:t> with the email SSLCertificates@Live.com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C185-07A0-4019-BA31-158A4246EC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5C23C3-DDCF-49A1-984E-84E2959A7B0E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72FD75A-1228-47EA-BAF5-884A2A117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Browser Security Modes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 Crowell and James Kasten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Firefox extension</a:t>
            </a:r>
          </a:p>
          <a:p>
            <a:pPr lvl="1"/>
            <a:r>
              <a:rPr lang="en-US" dirty="0" smtClean="0"/>
              <a:t>Implements Banking and E-commerce modes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95600" y="3505200"/>
            <a:ext cx="3082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QUICK DEMO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Browsers are multipurpose applications</a:t>
            </a:r>
          </a:p>
          <a:p>
            <a:pPr lvl="1"/>
            <a:r>
              <a:rPr lang="en-US" dirty="0" smtClean="0"/>
              <a:t>Used to play games, shop, bank, and just surf</a:t>
            </a:r>
          </a:p>
          <a:p>
            <a:endParaRPr lang="en-US" dirty="0" smtClean="0"/>
          </a:p>
          <a:p>
            <a:r>
              <a:rPr lang="en-US" dirty="0" smtClean="0"/>
              <a:t>Security is general</a:t>
            </a:r>
          </a:p>
          <a:p>
            <a:pPr lvl="1"/>
            <a:r>
              <a:rPr lang="en-US" dirty="0" smtClean="0"/>
              <a:t>Doesn’t consider user’s intentions</a:t>
            </a:r>
          </a:p>
          <a:p>
            <a:pPr lvl="1"/>
            <a:r>
              <a:rPr lang="en-US" dirty="0" smtClean="0"/>
              <a:t>Or what they’re doing</a:t>
            </a:r>
          </a:p>
        </p:txBody>
      </p:sp>
      <p:pic>
        <p:nvPicPr>
          <p:cNvPr id="4" name="Picture 3" descr="addBarBankingMod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05750" y="2514600"/>
            <a:ext cx="457200" cy="457200"/>
          </a:xfrm>
          <a:prstGeom prst="rect">
            <a:avLst/>
          </a:prstGeom>
        </p:spPr>
      </p:pic>
      <p:pic>
        <p:nvPicPr>
          <p:cNvPr id="5" name="Picture 4" descr="addBarEcomMo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10400" y="1524000"/>
            <a:ext cx="457200" cy="457200"/>
          </a:xfrm>
          <a:prstGeom prst="rect">
            <a:avLst/>
          </a:prstGeom>
        </p:spPr>
      </p:pic>
      <p:pic>
        <p:nvPicPr>
          <p:cNvPr id="17410" name="Picture 2" descr="http://f.imagehost.org/0680/draft_lens2314771module12848493photo_1229038725homebrew_wii_games_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31749" y="2743200"/>
            <a:ext cx="668867" cy="838200"/>
          </a:xfrm>
          <a:prstGeom prst="rect">
            <a:avLst/>
          </a:prstGeom>
          <a:noFill/>
        </p:spPr>
      </p:pic>
      <p:pic>
        <p:nvPicPr>
          <p:cNvPr id="17412" name="Picture 4" descr="http://www.intellogix.com/images/website_desig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5550" y="4175125"/>
            <a:ext cx="1847850" cy="143311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143750" y="531812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(Pretend this is an Ethernet cable)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“Crying Wolf” paper showed browser certificate warnings offer inadequate context</a:t>
            </a:r>
          </a:p>
          <a:p>
            <a:endParaRPr lang="en-US" sz="1000" dirty="0" smtClean="0"/>
          </a:p>
          <a:p>
            <a:r>
              <a:rPr lang="en-US" dirty="0" smtClean="0"/>
              <a:t>Only “power users” know how to interpret</a:t>
            </a:r>
          </a:p>
          <a:p>
            <a:endParaRPr lang="en-US" sz="1000" dirty="0" smtClean="0"/>
          </a:p>
          <a:p>
            <a:r>
              <a:rPr lang="en-US" dirty="0" smtClean="0"/>
              <a:t>Tools like ForceHTTPS give these users extra security</a:t>
            </a:r>
          </a:p>
          <a:p>
            <a:pPr lvl="1"/>
            <a:r>
              <a:rPr lang="en-US" dirty="0" smtClean="0"/>
              <a:t>Redirects Non-HTTPS connections to HTTPS</a:t>
            </a:r>
          </a:p>
          <a:p>
            <a:pPr lvl="1"/>
            <a:r>
              <a:rPr lang="en-US" dirty="0" smtClean="0"/>
              <a:t>Terminates TLS sessions when errors encountered</a:t>
            </a:r>
          </a:p>
          <a:p>
            <a:pPr lvl="1"/>
            <a:r>
              <a:rPr lang="en-US" dirty="0" smtClean="0"/>
              <a:t>Fails attempts to embed non-HTTPS content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Why can’t we mold the browser’s security policy to the user’s activity?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31242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?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 Security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Divide the user’s browsing into distinct activities based on their required security</a:t>
            </a:r>
          </a:p>
          <a:p>
            <a:pPr lvl="1"/>
            <a:r>
              <a:rPr lang="en-US" dirty="0" smtClean="0"/>
              <a:t>Banking</a:t>
            </a:r>
          </a:p>
          <a:p>
            <a:pPr lvl="1"/>
            <a:r>
              <a:rPr lang="en-US" dirty="0" smtClean="0"/>
              <a:t>E-commerce</a:t>
            </a:r>
          </a:p>
          <a:p>
            <a:pPr lvl="1"/>
            <a:r>
              <a:rPr lang="en-US" dirty="0" smtClean="0"/>
              <a:t>Other services using private/personal data</a:t>
            </a:r>
          </a:p>
          <a:p>
            <a:endParaRPr lang="en-US" dirty="0" smtClean="0"/>
          </a:p>
          <a:p>
            <a:r>
              <a:rPr lang="en-US" dirty="0" smtClean="0"/>
              <a:t>Aim</a:t>
            </a:r>
          </a:p>
          <a:p>
            <a:pPr lvl="1"/>
            <a:r>
              <a:rPr lang="en-US" dirty="0" smtClean="0"/>
              <a:t>Maximize security by mode</a:t>
            </a:r>
          </a:p>
          <a:p>
            <a:pPr lvl="1"/>
            <a:r>
              <a:rPr lang="en-US" dirty="0" smtClean="0"/>
              <a:t>Be as usable as possible</a:t>
            </a:r>
          </a:p>
          <a:p>
            <a:pPr lvl="1"/>
            <a:r>
              <a:rPr lang="en-US" dirty="0"/>
              <a:t>Avoid leaving questions to the </a:t>
            </a:r>
            <a:r>
              <a:rPr lang="en-US" dirty="0" smtClean="0"/>
              <a:t>user</a:t>
            </a:r>
          </a:p>
          <a:p>
            <a:pPr lvl="1"/>
            <a:r>
              <a:rPr lang="en-US" dirty="0" smtClean="0"/>
              <a:t>Make it easy to understand</a:t>
            </a:r>
          </a:p>
          <a:p>
            <a:pPr lvl="1"/>
            <a:r>
              <a:rPr lang="en-US" dirty="0" smtClean="0"/>
              <a:t>No server support required</a:t>
            </a:r>
          </a:p>
        </p:txBody>
      </p:sp>
      <p:pic>
        <p:nvPicPr>
          <p:cNvPr id="1026" name="Picture 2" descr="Safe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205" y="2219325"/>
            <a:ext cx="97099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ddBarBankingMode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5296" y="2324100"/>
            <a:ext cx="457200" cy="457200"/>
          </a:xfrm>
          <a:prstGeom prst="rect">
            <a:avLst/>
          </a:prstGeom>
        </p:spPr>
      </p:pic>
      <p:pic>
        <p:nvPicPr>
          <p:cNvPr id="6" name="Picture 5" descr="addBarEcomMod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22907" y="3557449"/>
            <a:ext cx="457200" cy="457200"/>
          </a:xfrm>
          <a:prstGeom prst="rect">
            <a:avLst/>
          </a:prstGeom>
        </p:spPr>
      </p:pic>
      <p:pic>
        <p:nvPicPr>
          <p:cNvPr id="1028" name="Picture 4" descr="http://www.clipart-fr.com/en/data/icons/Softwares/icones_0108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550" y="3429000"/>
            <a:ext cx="714097" cy="71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1.free-clipart.net/gallery2/clipart/Household/Workshop/Lock_-_Combination_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817" y="4629150"/>
            <a:ext cx="551561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7219395" y="2438400"/>
            <a:ext cx="400605" cy="22860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219395" y="3671749"/>
            <a:ext cx="400605" cy="22860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7219395" y="4924425"/>
            <a:ext cx="400605" cy="22860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http://t2.gstatic.com/images?q=tbn:ANd9GcRtgXf-8_QY4zeEw8IVYpay53wjZVpq-11kUxp306ZjTX0IPuTC3w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657" y="4773168"/>
            <a:ext cx="647700" cy="531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Plugins &amp; Other Extensions</a:t>
            </a:r>
          </a:p>
          <a:p>
            <a:pPr lvl="1"/>
            <a:r>
              <a:rPr lang="en-US" dirty="0"/>
              <a:t>For banking, block most plugins with few exceptions</a:t>
            </a:r>
          </a:p>
          <a:p>
            <a:pPr lvl="2"/>
            <a:r>
              <a:rPr lang="en-US" dirty="0"/>
              <a:t>Acrobat used often for viewing bank statements</a:t>
            </a:r>
          </a:p>
          <a:p>
            <a:pPr lvl="1"/>
            <a:r>
              <a:rPr lang="en-US" dirty="0"/>
              <a:t>E-commerce is more lenient</a:t>
            </a:r>
          </a:p>
          <a:p>
            <a:pPr lvl="2"/>
            <a:r>
              <a:rPr lang="en-US" dirty="0"/>
              <a:t>Flash and others are difficult to </a:t>
            </a:r>
            <a:r>
              <a:rPr lang="en-US" dirty="0" smtClean="0"/>
              <a:t>block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Many bank sites don’t use the best encryption they support</a:t>
            </a:r>
          </a:p>
          <a:p>
            <a:pPr lvl="1"/>
            <a:r>
              <a:rPr lang="en-US" dirty="0" smtClean="0"/>
              <a:t>Require minimum level </a:t>
            </a:r>
            <a:r>
              <a:rPr lang="en-US" smtClean="0"/>
              <a:t>of encryption for banking mode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2824" y="5514975"/>
            <a:ext cx="375459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ight Arrow 12"/>
          <p:cNvSpPr/>
          <p:nvPr/>
        </p:nvSpPr>
        <p:spPr>
          <a:xfrm>
            <a:off x="4114800" y="5486400"/>
            <a:ext cx="457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19623" y="5514975"/>
            <a:ext cx="3977422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95459" y="5181600"/>
            <a:ext cx="3553081" cy="22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Mixed Content</a:t>
            </a:r>
          </a:p>
          <a:p>
            <a:pPr lvl="1"/>
            <a:r>
              <a:rPr lang="en-US" dirty="0" smtClean="0"/>
              <a:t>For banking, prevent all mixed content</a:t>
            </a:r>
          </a:p>
          <a:p>
            <a:pPr lvl="1"/>
            <a:r>
              <a:rPr lang="en-US" dirty="0" smtClean="0"/>
              <a:t>For e-commerce, block but allow user to override</a:t>
            </a:r>
          </a:p>
          <a:p>
            <a:endParaRPr lang="en-US" dirty="0" smtClean="0"/>
          </a:p>
          <a:p>
            <a:r>
              <a:rPr lang="en-US" dirty="0"/>
              <a:t>Certificates</a:t>
            </a:r>
          </a:p>
          <a:p>
            <a:pPr lvl="1"/>
            <a:r>
              <a:rPr lang="en-US" dirty="0"/>
              <a:t>Not all banks use EV certs</a:t>
            </a:r>
          </a:p>
          <a:p>
            <a:pPr lvl="2"/>
            <a:r>
              <a:rPr lang="en-US" dirty="0"/>
              <a:t>TCF Bank, Chase Bank, Wells Fargo, </a:t>
            </a:r>
            <a:r>
              <a:rPr lang="en-US" dirty="0" err="1"/>
              <a:t>Suntrust</a:t>
            </a:r>
            <a:r>
              <a:rPr lang="en-US" dirty="0"/>
              <a:t>...</a:t>
            </a:r>
          </a:p>
          <a:p>
            <a:pPr lvl="1"/>
            <a:r>
              <a:rPr lang="en-US" dirty="0"/>
              <a:t>Enforce strict certificate error handling</a:t>
            </a:r>
          </a:p>
        </p:txBody>
      </p:sp>
      <p:pic>
        <p:nvPicPr>
          <p:cNvPr id="4" name="Picture 3" descr="warning-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0"/>
            <a:ext cx="914400" cy="914400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4909149"/>
            <a:ext cx="1775661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4909149"/>
            <a:ext cx="1276349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05400" y="5747349"/>
            <a:ext cx="2452688" cy="20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19400" y="5594949"/>
            <a:ext cx="13963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5290149"/>
            <a:ext cx="1433384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66800" y="5290149"/>
            <a:ext cx="142102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209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Certificates</a:t>
            </a:r>
          </a:p>
          <a:p>
            <a:pPr lvl="1"/>
            <a:r>
              <a:rPr lang="en-US" dirty="0" smtClean="0"/>
              <a:t>Ideally want to authoritatively associate certificates with sites</a:t>
            </a:r>
          </a:p>
          <a:p>
            <a:pPr lvl="2"/>
            <a:r>
              <a:rPr lang="en-US" dirty="0" smtClean="0"/>
              <a:t>System allows multiple CAs to issue certificates for the same site</a:t>
            </a:r>
          </a:p>
          <a:p>
            <a:pPr lvl="2"/>
            <a:r>
              <a:rPr lang="en-US" dirty="0" smtClean="0"/>
              <a:t>DV certificates known to be compromised</a:t>
            </a:r>
          </a:p>
          <a:p>
            <a:pPr lvl="1"/>
            <a:r>
              <a:rPr lang="en-US" dirty="0" smtClean="0"/>
              <a:t>EV certs provide better authentication, but not widely used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practical solution:</a:t>
            </a:r>
          </a:p>
          <a:p>
            <a:pPr lvl="2"/>
            <a:r>
              <a:rPr lang="en-US" dirty="0" smtClean="0"/>
              <a:t>User-based or distributed service that could report observed certs for sites over time (Perspectives by </a:t>
            </a:r>
            <a:r>
              <a:rPr lang="en-US" dirty="0" err="1" smtClean="0"/>
              <a:t>Wendlant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Most MITM attacks are both local and short lived</a:t>
            </a:r>
          </a:p>
          <a:p>
            <a:pPr lvl="2"/>
            <a:r>
              <a:rPr lang="en-US" dirty="0" smtClean="0"/>
              <a:t>Not a perfect system but easy to deploy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Extend to other modes of security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Conduct rigorous usability studies</a:t>
            </a:r>
          </a:p>
          <a:p>
            <a:pPr lvl="1"/>
            <a:r>
              <a:rPr lang="en-US" dirty="0" smtClean="0"/>
              <a:t>Confirm usability and search for problems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Evaluate whether some restrictions in security modes are too strong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504</TotalTime>
  <Words>541</Words>
  <Application>Microsoft Office PowerPoint</Application>
  <PresentationFormat>On-screen Show (4:3)</PresentationFormat>
  <Paragraphs>112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Origin</vt:lpstr>
      <vt:lpstr>Browser Security Modes</vt:lpstr>
      <vt:lpstr>Background</vt:lpstr>
      <vt:lpstr>Related Work</vt:lpstr>
      <vt:lpstr>Goal</vt:lpstr>
      <vt:lpstr>Browser Security Modes</vt:lpstr>
      <vt:lpstr>Policies</vt:lpstr>
      <vt:lpstr>Policies</vt:lpstr>
      <vt:lpstr>Future Work</vt:lpstr>
      <vt:lpstr>Future Work (cont.)</vt:lpstr>
      <vt:lpstr>Implementation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Browser Security Modes</dc:title>
  <dc:creator>crowella</dc:creator>
  <cp:lastModifiedBy>Alex Crowell</cp:lastModifiedBy>
  <cp:revision>55</cp:revision>
  <dcterms:created xsi:type="dcterms:W3CDTF">2011-04-12T19:35:51Z</dcterms:created>
  <dcterms:modified xsi:type="dcterms:W3CDTF">2011-04-14T17:06:43Z</dcterms:modified>
</cp:coreProperties>
</file>