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8" r:id="rId10"/>
    <p:sldId id="264" r:id="rId11"/>
    <p:sldId id="266" r:id="rId12"/>
    <p:sldId id="269" r:id="rId13"/>
    <p:sldId id="272" r:id="rId14"/>
    <p:sldId id="271" r:id="rId15"/>
    <p:sldId id="270" r:id="rId16"/>
    <p:sldId id="265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35631-A010-4540-BECD-0B977C3804ED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B31A9-902C-4F05-B76E-4F132856F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20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20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 – Example</a:t>
            </a:r>
            <a:r>
              <a:rPr lang="en-US" baseline="0" dirty="0" smtClean="0"/>
              <a:t> of protecting the “</a:t>
            </a:r>
            <a:r>
              <a:rPr lang="en-US" baseline="0" dirty="0" err="1" smtClean="0"/>
              <a:t>protectedFunction</a:t>
            </a:r>
            <a:r>
              <a:rPr lang="en-US" baseline="0" dirty="0" smtClean="0"/>
              <a:t>”  At the </a:t>
            </a:r>
            <a:r>
              <a:rPr lang="en-US" baseline="0" dirty="0" err="1" smtClean="0"/>
              <a:t>callinst</a:t>
            </a:r>
            <a:r>
              <a:rPr lang="en-US" baseline="0" dirty="0" smtClean="0"/>
              <a:t> we calculate the taint dependencies and OR them together, insert a branch to a new </a:t>
            </a:r>
            <a:r>
              <a:rPr lang="en-US" baseline="0" dirty="0" err="1" smtClean="0"/>
              <a:t>errorBB</a:t>
            </a:r>
            <a:r>
              <a:rPr lang="en-US" baseline="0" dirty="0" smtClean="0"/>
              <a:t> if any of the </a:t>
            </a:r>
            <a:r>
              <a:rPr lang="en-US" baseline="0" dirty="0" err="1" smtClean="0"/>
              <a:t>taintdependencies</a:t>
            </a:r>
            <a:r>
              <a:rPr lang="en-US" baseline="0" dirty="0" smtClean="0"/>
              <a:t> were true.  Pass dynamically links both a </a:t>
            </a:r>
            <a:r>
              <a:rPr lang="en-US" baseline="0" dirty="0" err="1" smtClean="0"/>
              <a:t>printf</a:t>
            </a:r>
            <a:r>
              <a:rPr lang="en-US" baseline="0" dirty="0" smtClean="0"/>
              <a:t> function to warn of the problem and exits before the protected function can do harm with the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16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 –</a:t>
            </a:r>
            <a:r>
              <a:rPr lang="en-US" baseline="0" dirty="0" smtClean="0"/>
              <a:t> address permanently tainted, works in some cases better than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90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46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74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013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501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</a:t>
            </a:r>
            <a:r>
              <a:rPr lang="en-US" baseline="0" dirty="0"/>
              <a:t> </a:t>
            </a:r>
            <a:r>
              <a:rPr lang="en-US" baseline="0" dirty="0" smtClean="0"/>
              <a:t> -  Function foo to branch instructions</a:t>
            </a:r>
          </a:p>
          <a:p>
            <a:r>
              <a:rPr lang="en-US" baseline="0" dirty="0" smtClean="0"/>
              <a:t>	foo to protected function</a:t>
            </a:r>
          </a:p>
          <a:p>
            <a:r>
              <a:rPr lang="en-US" baseline="0" dirty="0" smtClean="0"/>
              <a:t>	tainted.txt to </a:t>
            </a:r>
            <a:r>
              <a:rPr lang="en-US" baseline="0" dirty="0" err="1" smtClean="0"/>
              <a:t>fgets</a:t>
            </a:r>
            <a:endParaRPr lang="en-US" baseline="0" dirty="0" smtClean="0"/>
          </a:p>
          <a:p>
            <a:r>
              <a:rPr lang="en-US" baseline="0" dirty="0" smtClean="0"/>
              <a:t>	</a:t>
            </a:r>
            <a:r>
              <a:rPr lang="en-US" baseline="0" dirty="0" err="1" smtClean="0"/>
              <a:t>argv</a:t>
            </a:r>
            <a:r>
              <a:rPr lang="en-US" baseline="0" dirty="0" smtClean="0"/>
              <a:t> to branch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49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13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60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 – 1.</a:t>
            </a:r>
            <a:r>
              <a:rPr lang="en-US" baseline="0" dirty="0" smtClean="0"/>
              <a:t> modify the c source code to insert the taint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47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 – difficult to perform optimizations</a:t>
            </a:r>
            <a:r>
              <a:rPr lang="en-US" baseline="0" dirty="0" smtClean="0"/>
              <a:t> without first decompiling</a:t>
            </a:r>
          </a:p>
          <a:p>
            <a:r>
              <a:rPr lang="en-US" baseline="0" dirty="0" smtClean="0"/>
              <a:t>	You lose the names of functions and variables – rely more on the instruction level, </a:t>
            </a:r>
            <a:r>
              <a:rPr lang="en-US" baseline="0" dirty="0" err="1" smtClean="0"/>
              <a:t>printf</a:t>
            </a:r>
            <a:r>
              <a:rPr lang="en-US" baseline="0" dirty="0" smtClean="0"/>
              <a:t>, jumps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10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1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73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411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 – Functions can encapsulate</a:t>
            </a:r>
            <a:r>
              <a:rPr lang="en-US" baseline="0" dirty="0" smtClean="0"/>
              <a:t> untrustworthy sources…. Imagine the function returns data coming from an untrusted network</a:t>
            </a:r>
          </a:p>
          <a:p>
            <a:r>
              <a:rPr lang="en-US" baseline="0" dirty="0" smtClean="0"/>
              <a:t>Variables – </a:t>
            </a:r>
            <a:r>
              <a:rPr lang="en-US" baseline="0" dirty="0" err="1" smtClean="0"/>
              <a:t>argv</a:t>
            </a:r>
            <a:r>
              <a:rPr lang="en-US" baseline="0" dirty="0" smtClean="0"/>
              <a:t>, file names, other arguments</a:t>
            </a:r>
          </a:p>
          <a:p>
            <a:r>
              <a:rPr lang="en-US" dirty="0" smtClean="0"/>
              <a:t>Functions – can contain code</a:t>
            </a:r>
            <a:r>
              <a:rPr lang="en-US" baseline="0" dirty="0" smtClean="0"/>
              <a:t> that writes to critical locations…. Injection attacks</a:t>
            </a:r>
          </a:p>
          <a:p>
            <a:r>
              <a:rPr lang="en-US" baseline="0" dirty="0" smtClean="0"/>
              <a:t>Branch instructions, jump instructions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B31A9-902C-4F05-B76E-4F132856FC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3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CA640F9-94DF-4E7D-A59C-CAB500F23DC3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E9038EC-C6CB-4122-AE7C-6A8E53273A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Compiler Optimized </a:t>
            </a:r>
            <a:br>
              <a:rPr lang="en-US" dirty="0" smtClean="0"/>
            </a:br>
            <a:r>
              <a:rPr lang="en-US" dirty="0" smtClean="0"/>
              <a:t>Dynamic Taint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/>
          <a:p>
            <a:r>
              <a:rPr lang="en-US" dirty="0" smtClean="0"/>
              <a:t>James Kasten</a:t>
            </a:r>
          </a:p>
          <a:p>
            <a:r>
              <a:rPr lang="en-US" dirty="0" smtClean="0"/>
              <a:t>Alex Crowell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71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and Sinks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Variables</a:t>
            </a:r>
          </a:p>
          <a:p>
            <a:endParaRPr lang="en-US" dirty="0" smtClean="0"/>
          </a:p>
          <a:p>
            <a:r>
              <a:rPr lang="en-US" dirty="0" smtClean="0"/>
              <a:t>Sinks</a:t>
            </a:r>
          </a:p>
          <a:p>
            <a:pPr lvl="1"/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41812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Sinks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8" y="2209800"/>
            <a:ext cx="9085385" cy="3048000"/>
          </a:xfrm>
        </p:spPr>
      </p:pic>
    </p:spTree>
    <p:extLst>
      <p:ext uri="{BB962C8B-B14F-4D97-AF65-F5344CB8AC3E}">
        <p14:creationId xmlns:p14="http://schemas.microsoft.com/office/powerpoint/2010/main" val="17456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basic tracking of simple memory ops</a:t>
            </a:r>
          </a:p>
          <a:p>
            <a:pPr lvl="1"/>
            <a:r>
              <a:rPr lang="en-US" dirty="0" smtClean="0"/>
              <a:t>Stores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Loads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2971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Store(</a:t>
            </a:r>
            <a:r>
              <a:rPr lang="en-US" dirty="0" err="1" smtClean="0"/>
              <a:t>raddr</a:t>
            </a:r>
            <a:r>
              <a:rPr lang="en-US" dirty="0" smtClean="0"/>
              <a:t>, </a:t>
            </a:r>
            <a:r>
              <a:rPr lang="en-US" dirty="0" err="1" smtClean="0"/>
              <a:t>rvalue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4056566"/>
            <a:ext cx="163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address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value</a:t>
            </a:r>
            <a:endParaRPr lang="en-US" baseline="-25000" dirty="0"/>
          </a:p>
        </p:txBody>
      </p:sp>
      <p:sp>
        <p:nvSpPr>
          <p:cNvPr id="6" name="Down Arrow 5"/>
          <p:cNvSpPr/>
          <p:nvPr/>
        </p:nvSpPr>
        <p:spPr>
          <a:xfrm>
            <a:off x="3200400" y="3505200"/>
            <a:ext cx="685800" cy="468868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43200" y="4724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en-US" dirty="0"/>
              <a:t>4</a:t>
            </a:r>
            <a:r>
              <a:rPr lang="en-US" dirty="0" smtClean="0"/>
              <a:t> = Load(r2)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580916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r4</a:t>
            </a:r>
            <a:r>
              <a:rPr lang="en-US" dirty="0" smtClean="0"/>
              <a:t> = t</a:t>
            </a:r>
            <a:r>
              <a:rPr lang="en-US" baseline="-25000" dirty="0" smtClean="0"/>
              <a:t>r2</a:t>
            </a:r>
            <a:endParaRPr lang="en-US" baseline="-25000" dirty="0"/>
          </a:p>
        </p:txBody>
      </p:sp>
      <p:sp>
        <p:nvSpPr>
          <p:cNvPr id="9" name="Down Arrow 8"/>
          <p:cNvSpPr/>
          <p:nvPr/>
        </p:nvSpPr>
        <p:spPr>
          <a:xfrm>
            <a:off x="3200400" y="5257800"/>
            <a:ext cx="685800" cy="468868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1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Passing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each function</a:t>
            </a:r>
          </a:p>
          <a:p>
            <a:pPr lvl="1"/>
            <a:r>
              <a:rPr lang="en-US" dirty="0" smtClean="0"/>
              <a:t>Allocate 1 byte of memory per operand</a:t>
            </a:r>
          </a:p>
          <a:p>
            <a:pPr lvl="1"/>
            <a:r>
              <a:rPr lang="en-US" dirty="0" smtClean="0"/>
              <a:t>Insert instructions </a:t>
            </a:r>
            <a:r>
              <a:rPr lang="en-US" smtClean="0"/>
              <a:t>to </a:t>
            </a:r>
            <a:r>
              <a:rPr lang="en-US" smtClean="0"/>
              <a:t>load</a:t>
            </a:r>
            <a:r>
              <a:rPr lang="en-US" smtClean="0"/>
              <a:t> </a:t>
            </a:r>
            <a:r>
              <a:rPr lang="en-US" dirty="0" smtClean="0"/>
              <a:t>taint from memory</a:t>
            </a:r>
          </a:p>
          <a:p>
            <a:endParaRPr lang="en-US" dirty="0"/>
          </a:p>
          <a:p>
            <a:r>
              <a:rPr lang="en-US" dirty="0" smtClean="0"/>
              <a:t>For each call instruction</a:t>
            </a:r>
          </a:p>
          <a:p>
            <a:pPr lvl="1"/>
            <a:r>
              <a:rPr lang="en-US" dirty="0" smtClean="0"/>
              <a:t>Assign bytes to </a:t>
            </a:r>
            <a:r>
              <a:rPr lang="en-US" dirty="0" smtClean="0"/>
              <a:t>corresponding function’s </a:t>
            </a:r>
            <a:r>
              <a:rPr lang="en-US" dirty="0" smtClean="0"/>
              <a:t>memory </a:t>
            </a:r>
            <a:r>
              <a:rPr lang="en-US" dirty="0" smtClean="0"/>
              <a:t>based on</a:t>
            </a:r>
            <a:r>
              <a:rPr lang="en-US" dirty="0" smtClean="0"/>
              <a:t> </a:t>
            </a:r>
            <a:r>
              <a:rPr lang="en-US" dirty="0" smtClean="0"/>
              <a:t>current </a:t>
            </a:r>
            <a:r>
              <a:rPr lang="en-US" dirty="0" smtClean="0"/>
              <a:t>operands taint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Downside</a:t>
            </a:r>
            <a:endParaRPr lang="en-US" dirty="0"/>
          </a:p>
          <a:p>
            <a:pPr lvl="1"/>
            <a:r>
              <a:rPr lang="en-US" dirty="0" smtClean="0"/>
              <a:t>Doesn’t handle recursive calls</a:t>
            </a:r>
          </a:p>
        </p:txBody>
      </p:sp>
    </p:spTree>
    <p:extLst>
      <p:ext uri="{BB962C8B-B14F-4D97-AF65-F5344CB8AC3E}">
        <p14:creationId xmlns:p14="http://schemas.microsoft.com/office/powerpoint/2010/main" val="116095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Compiled bzip2 with taint pass</a:t>
            </a:r>
          </a:p>
          <a:p>
            <a:endParaRPr lang="en-US" dirty="0"/>
          </a:p>
          <a:p>
            <a:r>
              <a:rPr lang="en-US" dirty="0"/>
              <a:t>Achieved 20.37% overhead over compiling without pass</a:t>
            </a:r>
          </a:p>
          <a:p>
            <a:endParaRPr lang="en-US" dirty="0"/>
          </a:p>
          <a:p>
            <a:r>
              <a:rPr lang="en-US" dirty="0"/>
              <a:t>Code expansion</a:t>
            </a:r>
          </a:p>
          <a:p>
            <a:pPr lvl="1"/>
            <a:r>
              <a:rPr lang="en-US" dirty="0"/>
              <a:t>65% in binary code size</a:t>
            </a:r>
          </a:p>
          <a:p>
            <a:pPr lvl="1"/>
            <a:r>
              <a:rPr lang="en-US" dirty="0"/>
              <a:t>87% in </a:t>
            </a:r>
            <a:r>
              <a:rPr lang="en-US" dirty="0" smtClean="0"/>
              <a:t>LLVM LOC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72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Resolving taint values at PHI nodes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endParaRPr lang="en-US" dirty="0"/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Parameter Passing</a:t>
            </a:r>
          </a:p>
          <a:p>
            <a:endParaRPr lang="en-US" dirty="0" smtClean="0"/>
          </a:p>
          <a:p>
            <a:r>
              <a:rPr lang="en-US" dirty="0" smtClean="0"/>
              <a:t>Difficult to parallelize work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0" y="2971800"/>
            <a:ext cx="1750081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%1 = phi %2,…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733800"/>
            <a:ext cx="1524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BB2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5200" y="4572000"/>
            <a:ext cx="18288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%2 = phi %1,…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3810000"/>
            <a:ext cx="1524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BB3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 flipH="1">
            <a:off x="3048000" y="3429000"/>
            <a:ext cx="1332241" cy="30480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7" idx="0"/>
          </p:cNvCxnSpPr>
          <p:nvPr/>
        </p:nvCxnSpPr>
        <p:spPr>
          <a:xfrm>
            <a:off x="4380241" y="3429000"/>
            <a:ext cx="1334759" cy="38100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2"/>
            <a:endCxn id="6" idx="0"/>
          </p:cNvCxnSpPr>
          <p:nvPr/>
        </p:nvCxnSpPr>
        <p:spPr>
          <a:xfrm flipH="1">
            <a:off x="4419600" y="4267200"/>
            <a:ext cx="1295400" cy="30480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6" idx="0"/>
          </p:cNvCxnSpPr>
          <p:nvPr/>
        </p:nvCxnSpPr>
        <p:spPr>
          <a:xfrm>
            <a:off x="3048000" y="4191000"/>
            <a:ext cx="1371600" cy="38100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6" idx="2"/>
            <a:endCxn id="4" idx="0"/>
          </p:cNvCxnSpPr>
          <p:nvPr/>
        </p:nvCxnSpPr>
        <p:spPr>
          <a:xfrm rot="5400000" flipH="1">
            <a:off x="3371221" y="3980821"/>
            <a:ext cx="2057400" cy="39359"/>
          </a:xfrm>
          <a:prstGeom prst="bentConnector5">
            <a:avLst>
              <a:gd name="adj1" fmla="val -11111"/>
              <a:gd name="adj2" fmla="val -5524871"/>
              <a:gd name="adj3" fmla="val 107438"/>
            </a:avLst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" idx="2"/>
          </p:cNvCxnSpPr>
          <p:nvPr/>
        </p:nvCxnSpPr>
        <p:spPr>
          <a:xfrm flipH="1">
            <a:off x="4191000" y="5029200"/>
            <a:ext cx="228600" cy="22860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76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Fine-Grained Memory </a:t>
            </a:r>
            <a:r>
              <a:rPr lang="en-US" dirty="0" smtClean="0"/>
              <a:t>Tracking</a:t>
            </a:r>
          </a:p>
          <a:p>
            <a:pPr lvl="1"/>
            <a:r>
              <a:rPr lang="en-US" dirty="0" smtClean="0"/>
              <a:t>Bitmap of memory’s address space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Better </a:t>
            </a:r>
            <a:r>
              <a:rPr lang="en-US" dirty="0" smtClean="0"/>
              <a:t>Function </a:t>
            </a:r>
            <a:r>
              <a:rPr lang="en-US" dirty="0" smtClean="0"/>
              <a:t>Parameter </a:t>
            </a:r>
            <a:r>
              <a:rPr lang="en-US" dirty="0" smtClean="0"/>
              <a:t>Passing</a:t>
            </a:r>
          </a:p>
          <a:p>
            <a:endParaRPr lang="en-US" dirty="0"/>
          </a:p>
          <a:p>
            <a:r>
              <a:rPr lang="en-US" dirty="0" smtClean="0"/>
              <a:t>Implementation of more policies</a:t>
            </a:r>
          </a:p>
          <a:p>
            <a:endParaRPr lang="en-US" dirty="0"/>
          </a:p>
          <a:p>
            <a:r>
              <a:rPr lang="en-US" dirty="0" smtClean="0"/>
              <a:t>Further Testing</a:t>
            </a:r>
          </a:p>
        </p:txBody>
      </p:sp>
    </p:spTree>
    <p:extLst>
      <p:ext uri="{BB962C8B-B14F-4D97-AF65-F5344CB8AC3E}">
        <p14:creationId xmlns:p14="http://schemas.microsoft.com/office/powerpoint/2010/main" val="170329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Implementing dynamic taint analysis in LLVM is difficult</a:t>
            </a:r>
          </a:p>
          <a:p>
            <a:pPr lvl="1"/>
            <a:r>
              <a:rPr lang="en-US" dirty="0" smtClean="0"/>
              <a:t>Vine </a:t>
            </a:r>
            <a:r>
              <a:rPr lang="en-US" dirty="0" smtClean="0"/>
              <a:t>has 7 instructions</a:t>
            </a:r>
          </a:p>
          <a:p>
            <a:r>
              <a:rPr lang="en-US" dirty="0" smtClean="0"/>
              <a:t>Performance overhead is acceptable for most applications</a:t>
            </a:r>
          </a:p>
          <a:p>
            <a:endParaRPr lang="en-US" dirty="0"/>
          </a:p>
          <a:p>
            <a:r>
              <a:rPr lang="en-US" dirty="0" smtClean="0"/>
              <a:t>Code expansion is reasonable for lightweight applications</a:t>
            </a:r>
          </a:p>
          <a:p>
            <a:endParaRPr lang="en-US" dirty="0"/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5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Taint Analysis</a:t>
            </a:r>
          </a:p>
          <a:p>
            <a:pPr lvl="1"/>
            <a:r>
              <a:rPr lang="en-US" dirty="0" smtClean="0"/>
              <a:t>Used to track flow of data through program</a:t>
            </a:r>
          </a:p>
          <a:p>
            <a:pPr lvl="1"/>
            <a:r>
              <a:rPr lang="en-US" dirty="0" smtClean="0"/>
              <a:t>Security Applications:</a:t>
            </a:r>
          </a:p>
          <a:p>
            <a:pPr lvl="2"/>
            <a:r>
              <a:rPr lang="en-US" dirty="0" smtClean="0"/>
              <a:t>Malware Analysis</a:t>
            </a:r>
          </a:p>
          <a:p>
            <a:pPr lvl="2"/>
            <a:r>
              <a:rPr lang="en-US" dirty="0" smtClean="0"/>
              <a:t>Finding Unknown Vulnerabilities</a:t>
            </a:r>
            <a:endParaRPr lang="en-US" dirty="0"/>
          </a:p>
          <a:p>
            <a:pPr lvl="1"/>
            <a:r>
              <a:rPr lang="en-US" dirty="0" smtClean="0"/>
              <a:t>Static</a:t>
            </a:r>
          </a:p>
          <a:p>
            <a:pPr lvl="2"/>
            <a:r>
              <a:rPr lang="en-US" dirty="0" smtClean="0"/>
              <a:t>Proves whether it is possible for taint to reach</a:t>
            </a:r>
            <a:endParaRPr lang="en-US" dirty="0"/>
          </a:p>
          <a:p>
            <a:pPr lvl="1"/>
            <a:r>
              <a:rPr lang="en-US" dirty="0" smtClean="0"/>
              <a:t>Dynamic</a:t>
            </a:r>
          </a:p>
          <a:p>
            <a:pPr lvl="2"/>
            <a:r>
              <a:rPr lang="en-US" dirty="0" smtClean="0"/>
              <a:t>Track flow dynamically through single execution</a:t>
            </a:r>
          </a:p>
        </p:txBody>
      </p:sp>
    </p:spTree>
    <p:extLst>
      <p:ext uri="{BB962C8B-B14F-4D97-AF65-F5344CB8AC3E}">
        <p14:creationId xmlns:p14="http://schemas.microsoft.com/office/powerpoint/2010/main" val="409529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Taint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Taint Policies</a:t>
            </a:r>
          </a:p>
          <a:p>
            <a:pPr lvl="1"/>
            <a:r>
              <a:rPr lang="en-US" dirty="0" smtClean="0"/>
              <a:t>Taint Rules specify three things</a:t>
            </a:r>
          </a:p>
          <a:p>
            <a:pPr lvl="2"/>
            <a:r>
              <a:rPr lang="en-US" dirty="0" smtClean="0"/>
              <a:t>Sources of taint</a:t>
            </a:r>
          </a:p>
          <a:p>
            <a:pPr lvl="2"/>
            <a:r>
              <a:rPr lang="en-US" dirty="0" smtClean="0"/>
              <a:t>Sinks of taint</a:t>
            </a:r>
          </a:p>
          <a:p>
            <a:pPr lvl="2"/>
            <a:r>
              <a:rPr lang="en-US" dirty="0" smtClean="0"/>
              <a:t>How taint spreads for different instructions</a:t>
            </a:r>
          </a:p>
          <a:p>
            <a:pPr lvl="1"/>
            <a:r>
              <a:rPr lang="en-US" dirty="0" smtClean="0"/>
              <a:t>OR based policy is simplest</a:t>
            </a:r>
          </a:p>
          <a:p>
            <a:pPr lvl="2"/>
            <a:r>
              <a:rPr lang="en-US" dirty="0" smtClean="0"/>
              <a:t>C = &lt;op&gt; A, B, …;</a:t>
            </a:r>
          </a:p>
          <a:p>
            <a:pPr lvl="3"/>
            <a:r>
              <a:rPr lang="en-US" dirty="0" smtClean="0"/>
              <a:t>t</a:t>
            </a:r>
            <a:r>
              <a:rPr lang="en-US" baseline="-25000" dirty="0" smtClean="0"/>
              <a:t>C</a:t>
            </a:r>
            <a:r>
              <a:rPr lang="en-US" dirty="0" smtClean="0"/>
              <a:t> = t</a:t>
            </a:r>
            <a:r>
              <a:rPr lang="en-US" baseline="-25000" dirty="0" smtClean="0"/>
              <a:t>A</a:t>
            </a:r>
            <a:r>
              <a:rPr lang="en-US" dirty="0"/>
              <a:t> ∨ </a:t>
            </a:r>
            <a:r>
              <a:rPr lang="en-US" dirty="0" smtClean="0"/>
              <a:t>t</a:t>
            </a:r>
            <a:r>
              <a:rPr lang="en-US" baseline="-25000" dirty="0" smtClean="0"/>
              <a:t>B </a:t>
            </a:r>
            <a:r>
              <a:rPr lang="en-US" dirty="0" smtClean="0"/>
              <a:t>∨ …;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38966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of Attack vs. Time of Detection</a:t>
            </a:r>
          </a:p>
          <a:p>
            <a:endParaRPr lang="en-US" dirty="0" smtClean="0"/>
          </a:p>
          <a:p>
            <a:r>
              <a:rPr lang="en-US" dirty="0" err="1" smtClean="0"/>
              <a:t>Overtainting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Undertainting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Tainted </a:t>
            </a:r>
            <a:r>
              <a:rPr lang="en-US" dirty="0" smtClean="0"/>
              <a:t>Addresses</a:t>
            </a:r>
          </a:p>
          <a:p>
            <a:endParaRPr lang="en-US" dirty="0"/>
          </a:p>
          <a:p>
            <a:pPr lvl="3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592974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All You Ever Wanted to Know </a:t>
            </a:r>
            <a:r>
              <a:rPr lang="en-US" sz="1200" dirty="0" smtClean="0"/>
              <a:t>About Dynamic </a:t>
            </a:r>
            <a:r>
              <a:rPr lang="en-US" sz="1200" dirty="0"/>
              <a:t>Taint Analysis and Forward Symbolic Execution</a:t>
            </a:r>
          </a:p>
          <a:p>
            <a:r>
              <a:rPr lang="en-US" sz="1200" dirty="0"/>
              <a:t>(but might have been afraid to ask) , Edward J. Schwartz, </a:t>
            </a:r>
            <a:r>
              <a:rPr lang="en-US" sz="1200" dirty="0" err="1"/>
              <a:t>Thanassis</a:t>
            </a:r>
            <a:r>
              <a:rPr lang="en-US" sz="1200" dirty="0"/>
              <a:t> Avgerinos, David </a:t>
            </a:r>
            <a:r>
              <a:rPr lang="en-US" sz="1200" dirty="0" err="1"/>
              <a:t>Brumley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9856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Xu</a:t>
            </a:r>
            <a:r>
              <a:rPr lang="en-US" dirty="0" smtClean="0"/>
              <a:t> et. Al (2006)</a:t>
            </a:r>
          </a:p>
          <a:p>
            <a:pPr lvl="1"/>
            <a:r>
              <a:rPr lang="en-US" dirty="0" smtClean="0"/>
              <a:t>Proposed source-to-source transformation for performing vulnerability analysis</a:t>
            </a:r>
          </a:p>
          <a:p>
            <a:r>
              <a:rPr lang="en-US" dirty="0" smtClean="0"/>
              <a:t>Newsome and Song (2005)</a:t>
            </a:r>
          </a:p>
          <a:p>
            <a:pPr lvl="1"/>
            <a:r>
              <a:rPr lang="en-US" dirty="0"/>
              <a:t>Performed Taint analysis on compiled binaries through </a:t>
            </a:r>
            <a:r>
              <a:rPr lang="en-US" dirty="0" err="1"/>
              <a:t>Valgrind</a:t>
            </a:r>
            <a:r>
              <a:rPr lang="en-US" dirty="0"/>
              <a:t> to detect buffer overflow attacks</a:t>
            </a:r>
          </a:p>
          <a:p>
            <a:r>
              <a:rPr lang="en-US" dirty="0" smtClean="0"/>
              <a:t>Yin and Song (2009)</a:t>
            </a:r>
          </a:p>
          <a:p>
            <a:pPr lvl="1"/>
            <a:r>
              <a:rPr lang="en-US" dirty="0" smtClean="0"/>
              <a:t>Performed dynamic taint analysis on VEX/Vine IR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940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Analysis - Drawbacks</a:t>
            </a:r>
          </a:p>
          <a:p>
            <a:pPr lvl="1"/>
            <a:r>
              <a:rPr lang="en-US" dirty="0" smtClean="0"/>
              <a:t>Taint Analysis is slow</a:t>
            </a:r>
          </a:p>
          <a:p>
            <a:pPr lvl="2"/>
            <a:r>
              <a:rPr lang="en-US" dirty="0"/>
              <a:t>B</a:t>
            </a:r>
            <a:r>
              <a:rPr lang="en-US" dirty="0" smtClean="0"/>
              <a:t>inary analysis can be 1.5X to 40X </a:t>
            </a:r>
            <a:r>
              <a:rPr lang="en-US" dirty="0" smtClean="0"/>
              <a:t>slower</a:t>
            </a:r>
            <a:endParaRPr lang="en-US" dirty="0" smtClean="0"/>
          </a:p>
          <a:p>
            <a:pPr lvl="2"/>
            <a:r>
              <a:rPr lang="en-US" dirty="0" smtClean="0"/>
              <a:t>Few optimizations</a:t>
            </a:r>
          </a:p>
          <a:p>
            <a:pPr lvl="1"/>
            <a:r>
              <a:rPr lang="en-US" dirty="0" smtClean="0"/>
              <a:t>Can be difficult to specify fine-grained </a:t>
            </a:r>
            <a:r>
              <a:rPr lang="en-US" dirty="0" smtClean="0"/>
              <a:t>policies</a:t>
            </a:r>
          </a:p>
          <a:p>
            <a:pPr lvl="2"/>
            <a:r>
              <a:rPr lang="en-US" dirty="0" smtClean="0"/>
              <a:t>More instruction based</a:t>
            </a:r>
            <a:endParaRPr lang="en-US" dirty="0" smtClean="0"/>
          </a:p>
          <a:p>
            <a:r>
              <a:rPr lang="en-US" dirty="0" smtClean="0"/>
              <a:t>Source Code Analysis – Drawbacks</a:t>
            </a:r>
          </a:p>
          <a:p>
            <a:pPr lvl="1"/>
            <a:r>
              <a:rPr lang="en-US" dirty="0" smtClean="0"/>
              <a:t>Need access to the source code</a:t>
            </a:r>
          </a:p>
          <a:p>
            <a:pPr lvl="1"/>
            <a:r>
              <a:rPr lang="en-US" dirty="0" smtClean="0"/>
              <a:t>Might be language specific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279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Analysis in LLVM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</a:t>
            </a:r>
            <a:r>
              <a:rPr lang="en-US" dirty="0" smtClean="0"/>
              <a:t>dynamic </a:t>
            </a:r>
            <a:r>
              <a:rPr lang="en-US" dirty="0" smtClean="0"/>
              <a:t>instrumentation into LLVM IR</a:t>
            </a:r>
          </a:p>
          <a:p>
            <a:r>
              <a:rPr lang="en-US" dirty="0" smtClean="0"/>
              <a:t>Provide configurable policies based on</a:t>
            </a:r>
          </a:p>
          <a:p>
            <a:pPr lvl="1"/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Variables</a:t>
            </a:r>
          </a:p>
          <a:p>
            <a:r>
              <a:rPr lang="en-US" dirty="0" smtClean="0"/>
              <a:t>Benefit from LLVM optimization </a:t>
            </a:r>
            <a:r>
              <a:rPr lang="en-US" dirty="0" smtClean="0"/>
              <a:t>passes</a:t>
            </a:r>
            <a:endParaRPr lang="en-US" dirty="0"/>
          </a:p>
          <a:p>
            <a:r>
              <a:rPr lang="en-US" dirty="0" smtClean="0"/>
              <a:t>Middle ground of LLVM 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9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Enforce instruction policies using LLVM’s </a:t>
            </a:r>
            <a:r>
              <a:rPr lang="en-US" dirty="0" err="1" smtClean="0"/>
              <a:t>InstVisitor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OR based taint policy for majority of instructions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Specify sources and sinks at compile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0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</a:t>
            </a:r>
            <a:r>
              <a:rPr lang="en-US" dirty="0" err="1" smtClean="0"/>
              <a:t>InstVisitor</a:t>
            </a:r>
            <a:r>
              <a:rPr lang="en-US" dirty="0" smtClean="0"/>
              <a:t> to handle different instructions</a:t>
            </a:r>
          </a:p>
          <a:p>
            <a:r>
              <a:rPr lang="en-US" dirty="0" smtClean="0"/>
              <a:t>Basic Idea: each regular instruction has parallel taint instruction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Can also copy PHI nodes using taint counterparts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3657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1 = r2 * r3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4419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r1</a:t>
            </a:r>
            <a:r>
              <a:rPr lang="en-US" dirty="0" smtClean="0"/>
              <a:t> = t</a:t>
            </a:r>
            <a:r>
              <a:rPr lang="en-US" baseline="-25000" dirty="0" smtClean="0"/>
              <a:t>r2</a:t>
            </a:r>
            <a:r>
              <a:rPr lang="en-US" dirty="0" smtClean="0"/>
              <a:t> ∨  t</a:t>
            </a:r>
            <a:r>
              <a:rPr lang="en-US" baseline="-25000" dirty="0" smtClean="0"/>
              <a:t>r3</a:t>
            </a:r>
            <a:endParaRPr lang="en-US" baseline="-25000" dirty="0"/>
          </a:p>
        </p:txBody>
      </p:sp>
      <p:sp>
        <p:nvSpPr>
          <p:cNvPr id="6" name="Down Arrow 5"/>
          <p:cNvSpPr/>
          <p:nvPr/>
        </p:nvSpPr>
        <p:spPr>
          <a:xfrm>
            <a:off x="3962400" y="4026932"/>
            <a:ext cx="685800" cy="468868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6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552</TotalTime>
  <Words>664</Words>
  <Application>Microsoft Office PowerPoint</Application>
  <PresentationFormat>On-screen Show (4:3)</PresentationFormat>
  <Paragraphs>185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Compiler Optimized  Dynamic Taint Analysis</vt:lpstr>
      <vt:lpstr>Taint Analysis</vt:lpstr>
      <vt:lpstr>Dynamic Taint Analysis</vt:lpstr>
      <vt:lpstr>Considerations</vt:lpstr>
      <vt:lpstr>Previous Work</vt:lpstr>
      <vt:lpstr>Motivation</vt:lpstr>
      <vt:lpstr>Dynamic Analysis in LLVM</vt:lpstr>
      <vt:lpstr>Approach</vt:lpstr>
      <vt:lpstr>Implementation Approach</vt:lpstr>
      <vt:lpstr>Sources and Sinks</vt:lpstr>
      <vt:lpstr>Sinks</vt:lpstr>
      <vt:lpstr>Memory</vt:lpstr>
      <vt:lpstr>Parameter Passing</vt:lpstr>
      <vt:lpstr>Evaluation</vt:lpstr>
      <vt:lpstr>Difficulties</vt:lpstr>
      <vt:lpstr>Future Work</vt:lpstr>
      <vt:lpstr>Conclusion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Compiler Optimized  Dynamic Taint Analysis</dc:title>
  <dc:creator>Kasten, James</dc:creator>
  <cp:lastModifiedBy>James Kasten</cp:lastModifiedBy>
  <cp:revision>39</cp:revision>
  <dcterms:created xsi:type="dcterms:W3CDTF">2011-12-16T02:05:46Z</dcterms:created>
  <dcterms:modified xsi:type="dcterms:W3CDTF">2011-12-16T19:54:43Z</dcterms:modified>
</cp:coreProperties>
</file>