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8" r:id="rId3"/>
    <p:sldId id="259" r:id="rId4"/>
    <p:sldId id="260" r:id="rId5"/>
    <p:sldId id="261" r:id="rId6"/>
    <p:sldId id="257" r:id="rId7"/>
    <p:sldId id="262" r:id="rId8"/>
    <p:sldId id="263" r:id="rId9"/>
    <p:sldId id="264" r:id="rId10"/>
    <p:sldId id="266" r:id="rId11"/>
    <p:sldId id="267" r:id="rId12"/>
    <p:sldId id="268" r:id="rId13"/>
    <p:sldId id="265" r:id="rId14"/>
    <p:sldId id="270" r:id="rId15"/>
    <p:sldId id="272" r:id="rId16"/>
    <p:sldId id="273" r:id="rId17"/>
    <p:sldId id="274" r:id="rId18"/>
    <p:sldId id="275" r:id="rId19"/>
    <p:sldId id="269" r:id="rId20"/>
    <p:sldId id="271" r:id="rId21"/>
    <p:sldId id="279" r:id="rId22"/>
    <p:sldId id="283" r:id="rId23"/>
    <p:sldId id="277" r:id="rId24"/>
    <p:sldId id="280" r:id="rId25"/>
    <p:sldId id="281" r:id="rId26"/>
    <p:sldId id="276" r:id="rId27"/>
    <p:sldId id="285" r:id="rId28"/>
    <p:sldId id="284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24" autoAdjust="0"/>
    <p:restoredTop sz="94660"/>
  </p:normalViewPr>
  <p:slideViewPr>
    <p:cSldViewPr>
      <p:cViewPr varScale="1">
        <p:scale>
          <a:sx n="97" d="100"/>
          <a:sy n="97" d="100"/>
        </p:scale>
        <p:origin x="-475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James\My%20Documents\EECS%20571\Project\Simulation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James\My%20Documents\EECS%20571\Project\Simulation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Sheet1!$Y$1</c:f>
              <c:strCache>
                <c:ptCount val="1"/>
                <c:pt idx="0">
                  <c:v>Error</c:v>
                </c:pt>
              </c:strCache>
            </c:strRef>
          </c:tx>
          <c:marker>
            <c:symbol val="none"/>
          </c:marker>
          <c:xVal>
            <c:numRef>
              <c:f>Sheet1!$X$2:$X$22</c:f>
              <c:numCache>
                <c:formatCode>General</c:formatCode>
                <c:ptCount val="21"/>
                <c:pt idx="0">
                  <c:v>0</c:v>
                </c:pt>
                <c:pt idx="1">
                  <c:v>3</c:v>
                </c:pt>
                <c:pt idx="2">
                  <c:v>6</c:v>
                </c:pt>
                <c:pt idx="3">
                  <c:v>9</c:v>
                </c:pt>
                <c:pt idx="4">
                  <c:v>12</c:v>
                </c:pt>
                <c:pt idx="5">
                  <c:v>15</c:v>
                </c:pt>
                <c:pt idx="6">
                  <c:v>18</c:v>
                </c:pt>
                <c:pt idx="7">
                  <c:v>21</c:v>
                </c:pt>
                <c:pt idx="8">
                  <c:v>24</c:v>
                </c:pt>
                <c:pt idx="9">
                  <c:v>27</c:v>
                </c:pt>
                <c:pt idx="10">
                  <c:v>30</c:v>
                </c:pt>
                <c:pt idx="11">
                  <c:v>33</c:v>
                </c:pt>
                <c:pt idx="12">
                  <c:v>36</c:v>
                </c:pt>
                <c:pt idx="13">
                  <c:v>39</c:v>
                </c:pt>
                <c:pt idx="14">
                  <c:v>42</c:v>
                </c:pt>
                <c:pt idx="15">
                  <c:v>45</c:v>
                </c:pt>
                <c:pt idx="16">
                  <c:v>48</c:v>
                </c:pt>
                <c:pt idx="17">
                  <c:v>51</c:v>
                </c:pt>
                <c:pt idx="18">
                  <c:v>54</c:v>
                </c:pt>
                <c:pt idx="19">
                  <c:v>57</c:v>
                </c:pt>
                <c:pt idx="20">
                  <c:v>60</c:v>
                </c:pt>
              </c:numCache>
            </c:numRef>
          </c:xVal>
          <c:yVal>
            <c:numRef>
              <c:f>Sheet1!$Y$2:$Y$22</c:f>
              <c:numCache>
                <c:formatCode>General</c:formatCode>
                <c:ptCount val="21"/>
                <c:pt idx="0">
                  <c:v>0.38584765794599302</c:v>
                </c:pt>
                <c:pt idx="1">
                  <c:v>0.37826043976373602</c:v>
                </c:pt>
                <c:pt idx="2">
                  <c:v>0.36650177810026202</c:v>
                </c:pt>
                <c:pt idx="3">
                  <c:v>0.38294615364254198</c:v>
                </c:pt>
                <c:pt idx="4">
                  <c:v>0.372059911060587</c:v>
                </c:pt>
                <c:pt idx="5">
                  <c:v>0.37516630406617202</c:v>
                </c:pt>
                <c:pt idx="6">
                  <c:v>0.36260884699963603</c:v>
                </c:pt>
                <c:pt idx="7">
                  <c:v>0.36406888404661297</c:v>
                </c:pt>
                <c:pt idx="8">
                  <c:v>0.44221296024930901</c:v>
                </c:pt>
                <c:pt idx="9">
                  <c:v>0.39186538953948102</c:v>
                </c:pt>
                <c:pt idx="10">
                  <c:v>0.40196849441207599</c:v>
                </c:pt>
                <c:pt idx="11">
                  <c:v>0.44726428094649701</c:v>
                </c:pt>
                <c:pt idx="12">
                  <c:v>0.65540920730257202</c:v>
                </c:pt>
                <c:pt idx="13">
                  <c:v>0.668201093040103</c:v>
                </c:pt>
                <c:pt idx="14">
                  <c:v>0.602333743627117</c:v>
                </c:pt>
                <c:pt idx="15">
                  <c:v>0.78029055879161602</c:v>
                </c:pt>
                <c:pt idx="16">
                  <c:v>0.88741761559357002</c:v>
                </c:pt>
                <c:pt idx="17">
                  <c:v>1.0525416952561599</c:v>
                </c:pt>
                <c:pt idx="18">
                  <c:v>1.19544426924613</c:v>
                </c:pt>
                <c:pt idx="19">
                  <c:v>1.2124623580665299</c:v>
                </c:pt>
                <c:pt idx="20">
                  <c:v>1.86001202762007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Sheet1!$Z$1</c:f>
              <c:strCache>
                <c:ptCount val="1"/>
                <c:pt idx="0">
                  <c:v>EXP</c:v>
                </c:pt>
              </c:strCache>
            </c:strRef>
          </c:tx>
          <c:marker>
            <c:symbol val="none"/>
          </c:marker>
          <c:xVal>
            <c:numRef>
              <c:f>Sheet1!$X$2:$X$22</c:f>
              <c:numCache>
                <c:formatCode>General</c:formatCode>
                <c:ptCount val="21"/>
                <c:pt idx="0">
                  <c:v>0</c:v>
                </c:pt>
                <c:pt idx="1">
                  <c:v>3</c:v>
                </c:pt>
                <c:pt idx="2">
                  <c:v>6</c:v>
                </c:pt>
                <c:pt idx="3">
                  <c:v>9</c:v>
                </c:pt>
                <c:pt idx="4">
                  <c:v>12</c:v>
                </c:pt>
                <c:pt idx="5">
                  <c:v>15</c:v>
                </c:pt>
                <c:pt idx="6">
                  <c:v>18</c:v>
                </c:pt>
                <c:pt idx="7">
                  <c:v>21</c:v>
                </c:pt>
                <c:pt idx="8">
                  <c:v>24</c:v>
                </c:pt>
                <c:pt idx="9">
                  <c:v>27</c:v>
                </c:pt>
                <c:pt idx="10">
                  <c:v>30</c:v>
                </c:pt>
                <c:pt idx="11">
                  <c:v>33</c:v>
                </c:pt>
                <c:pt idx="12">
                  <c:v>36</c:v>
                </c:pt>
                <c:pt idx="13">
                  <c:v>39</c:v>
                </c:pt>
                <c:pt idx="14">
                  <c:v>42</c:v>
                </c:pt>
                <c:pt idx="15">
                  <c:v>45</c:v>
                </c:pt>
                <c:pt idx="16">
                  <c:v>48</c:v>
                </c:pt>
                <c:pt idx="17">
                  <c:v>51</c:v>
                </c:pt>
                <c:pt idx="18">
                  <c:v>54</c:v>
                </c:pt>
                <c:pt idx="19">
                  <c:v>57</c:v>
                </c:pt>
                <c:pt idx="20">
                  <c:v>60</c:v>
                </c:pt>
              </c:numCache>
            </c:numRef>
          </c:xVal>
          <c:yVal>
            <c:numRef>
              <c:f>Sheet1!$Z$2:$Z$22</c:f>
              <c:numCache>
                <c:formatCode>General</c:formatCode>
                <c:ptCount val="21"/>
                <c:pt idx="0">
                  <c:v>10</c:v>
                </c:pt>
                <c:pt idx="1">
                  <c:v>10</c:v>
                </c:pt>
                <c:pt idx="2">
                  <c:v>9.9515417776238397</c:v>
                </c:pt>
                <c:pt idx="3">
                  <c:v>9.9308582490679704</c:v>
                </c:pt>
                <c:pt idx="4">
                  <c:v>9.8961795668130499</c:v>
                </c:pt>
                <c:pt idx="5">
                  <c:v>9.3342605360734794</c:v>
                </c:pt>
                <c:pt idx="6">
                  <c:v>9.1356712078860998</c:v>
                </c:pt>
                <c:pt idx="7">
                  <c:v>7.8770456160029703</c:v>
                </c:pt>
                <c:pt idx="8">
                  <c:v>7.0121960972810999</c:v>
                </c:pt>
                <c:pt idx="9">
                  <c:v>7.2581675107679997</c:v>
                </c:pt>
                <c:pt idx="10">
                  <c:v>5.5810016588223501</c:v>
                </c:pt>
                <c:pt idx="11">
                  <c:v>4.2346564964695101</c:v>
                </c:pt>
                <c:pt idx="12">
                  <c:v>4.0537938549105297</c:v>
                </c:pt>
                <c:pt idx="13">
                  <c:v>3.7024678444947501</c:v>
                </c:pt>
                <c:pt idx="14">
                  <c:v>2.8421377743587501</c:v>
                </c:pt>
                <c:pt idx="15">
                  <c:v>2.9266477009147098</c:v>
                </c:pt>
                <c:pt idx="16">
                  <c:v>2.3416548047630901</c:v>
                </c:pt>
                <c:pt idx="17">
                  <c:v>1.9640782461386599</c:v>
                </c:pt>
                <c:pt idx="18">
                  <c:v>1.9721457992193701</c:v>
                </c:pt>
                <c:pt idx="19">
                  <c:v>1.38806622871431</c:v>
                </c:pt>
                <c:pt idx="20">
                  <c:v>0.33506380036987998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Sheet1!$AA$1</c:f>
              <c:strCache>
                <c:ptCount val="1"/>
                <c:pt idx="0">
                  <c:v>AVG</c:v>
                </c:pt>
              </c:strCache>
            </c:strRef>
          </c:tx>
          <c:marker>
            <c:symbol val="none"/>
          </c:marker>
          <c:xVal>
            <c:numRef>
              <c:f>Sheet1!$X$2:$X$22</c:f>
              <c:numCache>
                <c:formatCode>General</c:formatCode>
                <c:ptCount val="21"/>
                <c:pt idx="0">
                  <c:v>0</c:v>
                </c:pt>
                <c:pt idx="1">
                  <c:v>3</c:v>
                </c:pt>
                <c:pt idx="2">
                  <c:v>6</c:v>
                </c:pt>
                <c:pt idx="3">
                  <c:v>9</c:v>
                </c:pt>
                <c:pt idx="4">
                  <c:v>12</c:v>
                </c:pt>
                <c:pt idx="5">
                  <c:v>15</c:v>
                </c:pt>
                <c:pt idx="6">
                  <c:v>18</c:v>
                </c:pt>
                <c:pt idx="7">
                  <c:v>21</c:v>
                </c:pt>
                <c:pt idx="8">
                  <c:v>24</c:v>
                </c:pt>
                <c:pt idx="9">
                  <c:v>27</c:v>
                </c:pt>
                <c:pt idx="10">
                  <c:v>30</c:v>
                </c:pt>
                <c:pt idx="11">
                  <c:v>33</c:v>
                </c:pt>
                <c:pt idx="12">
                  <c:v>36</c:v>
                </c:pt>
                <c:pt idx="13">
                  <c:v>39</c:v>
                </c:pt>
                <c:pt idx="14">
                  <c:v>42</c:v>
                </c:pt>
                <c:pt idx="15">
                  <c:v>45</c:v>
                </c:pt>
                <c:pt idx="16">
                  <c:v>48</c:v>
                </c:pt>
                <c:pt idx="17">
                  <c:v>51</c:v>
                </c:pt>
                <c:pt idx="18">
                  <c:v>54</c:v>
                </c:pt>
                <c:pt idx="19">
                  <c:v>57</c:v>
                </c:pt>
                <c:pt idx="20">
                  <c:v>60</c:v>
                </c:pt>
              </c:numCache>
            </c:numRef>
          </c:xVal>
          <c:yVal>
            <c:numRef>
              <c:f>Sheet1!$AA$2:$AA$22</c:f>
              <c:numCache>
                <c:formatCode>General</c:formatCode>
                <c:ptCount val="21"/>
                <c:pt idx="0">
                  <c:v>0.93516631314573895</c:v>
                </c:pt>
                <c:pt idx="1">
                  <c:v>0.85907173033511097</c:v>
                </c:pt>
                <c:pt idx="2">
                  <c:v>0.75711464759521596</c:v>
                </c:pt>
                <c:pt idx="3">
                  <c:v>1.0835854547694701</c:v>
                </c:pt>
                <c:pt idx="4">
                  <c:v>0.87488007989775596</c:v>
                </c:pt>
                <c:pt idx="5">
                  <c:v>0.84603739118343102</c:v>
                </c:pt>
                <c:pt idx="6">
                  <c:v>0.76883066009877798</c:v>
                </c:pt>
                <c:pt idx="7">
                  <c:v>0.56541244941271496</c:v>
                </c:pt>
                <c:pt idx="8">
                  <c:v>0.68409514517369796</c:v>
                </c:pt>
                <c:pt idx="9">
                  <c:v>0.71493689946745798</c:v>
                </c:pt>
                <c:pt idx="10">
                  <c:v>0.61582061317279602</c:v>
                </c:pt>
                <c:pt idx="11">
                  <c:v>0.47921798701986901</c:v>
                </c:pt>
                <c:pt idx="12">
                  <c:v>0.59195492936685901</c:v>
                </c:pt>
                <c:pt idx="13">
                  <c:v>0.620637222151879</c:v>
                </c:pt>
                <c:pt idx="14">
                  <c:v>0.54428832353051504</c:v>
                </c:pt>
                <c:pt idx="15">
                  <c:v>0.70245089526969495</c:v>
                </c:pt>
                <c:pt idx="16">
                  <c:v>0.65418947676643702</c:v>
                </c:pt>
                <c:pt idx="17">
                  <c:v>0.69714422712494195</c:v>
                </c:pt>
                <c:pt idx="18">
                  <c:v>0.68283062506010705</c:v>
                </c:pt>
                <c:pt idx="19">
                  <c:v>0.79135595819628102</c:v>
                </c:pt>
                <c:pt idx="20">
                  <c:v>1.1772985587528999</c:v>
                </c:pt>
              </c:numCache>
            </c:numRef>
          </c:yVal>
          <c:smooth val="0"/>
        </c:ser>
        <c:ser>
          <c:idx val="3"/>
          <c:order val="3"/>
          <c:tx>
            <c:strRef>
              <c:f>Sheet1!$AB$1</c:f>
              <c:strCache>
                <c:ptCount val="1"/>
                <c:pt idx="0">
                  <c:v>IGN</c:v>
                </c:pt>
              </c:strCache>
            </c:strRef>
          </c:tx>
          <c:marker>
            <c:symbol val="none"/>
          </c:marker>
          <c:xVal>
            <c:numRef>
              <c:f>Sheet1!$X$2:$X$22</c:f>
              <c:numCache>
                <c:formatCode>General</c:formatCode>
                <c:ptCount val="21"/>
                <c:pt idx="0">
                  <c:v>0</c:v>
                </c:pt>
                <c:pt idx="1">
                  <c:v>3</c:v>
                </c:pt>
                <c:pt idx="2">
                  <c:v>6</c:v>
                </c:pt>
                <c:pt idx="3">
                  <c:v>9</c:v>
                </c:pt>
                <c:pt idx="4">
                  <c:v>12</c:v>
                </c:pt>
                <c:pt idx="5">
                  <c:v>15</c:v>
                </c:pt>
                <c:pt idx="6">
                  <c:v>18</c:v>
                </c:pt>
                <c:pt idx="7">
                  <c:v>21</c:v>
                </c:pt>
                <c:pt idx="8">
                  <c:v>24</c:v>
                </c:pt>
                <c:pt idx="9">
                  <c:v>27</c:v>
                </c:pt>
                <c:pt idx="10">
                  <c:v>30</c:v>
                </c:pt>
                <c:pt idx="11">
                  <c:v>33</c:v>
                </c:pt>
                <c:pt idx="12">
                  <c:v>36</c:v>
                </c:pt>
                <c:pt idx="13">
                  <c:v>39</c:v>
                </c:pt>
                <c:pt idx="14">
                  <c:v>42</c:v>
                </c:pt>
                <c:pt idx="15">
                  <c:v>45</c:v>
                </c:pt>
                <c:pt idx="16">
                  <c:v>48</c:v>
                </c:pt>
                <c:pt idx="17">
                  <c:v>51</c:v>
                </c:pt>
                <c:pt idx="18">
                  <c:v>54</c:v>
                </c:pt>
                <c:pt idx="19">
                  <c:v>57</c:v>
                </c:pt>
                <c:pt idx="20">
                  <c:v>60</c:v>
                </c:pt>
              </c:numCache>
            </c:numRef>
          </c:xVal>
          <c:yVal>
            <c:numRef>
              <c:f>Sheet1!$AB$2:$AB$22</c:f>
              <c:numCache>
                <c:formatCode>General</c:formatCode>
                <c:ptCount val="21"/>
                <c:pt idx="0">
                  <c:v>0</c:v>
                </c:pt>
                <c:pt idx="1">
                  <c:v>0</c:v>
                </c:pt>
                <c:pt idx="2">
                  <c:v>4.3925185486755898E-2</c:v>
                </c:pt>
                <c:pt idx="3">
                  <c:v>3.1369043763792598E-2</c:v>
                </c:pt>
                <c:pt idx="4">
                  <c:v>0</c:v>
                </c:pt>
                <c:pt idx="5">
                  <c:v>5.11218446539309E-3</c:v>
                </c:pt>
                <c:pt idx="6">
                  <c:v>5.6453347154101696E-3</c:v>
                </c:pt>
                <c:pt idx="7">
                  <c:v>4.7860283104450799E-2</c:v>
                </c:pt>
                <c:pt idx="8">
                  <c:v>4.4821414156822802E-2</c:v>
                </c:pt>
                <c:pt idx="9">
                  <c:v>1.8926350568702899E-2</c:v>
                </c:pt>
                <c:pt idx="10">
                  <c:v>5.0748259080609703E-2</c:v>
                </c:pt>
                <c:pt idx="11">
                  <c:v>4.10355693076511E-2</c:v>
                </c:pt>
                <c:pt idx="12">
                  <c:v>0.167745965286311</c:v>
                </c:pt>
                <c:pt idx="13">
                  <c:v>0.23500635789469601</c:v>
                </c:pt>
                <c:pt idx="14">
                  <c:v>7.8175871783287998E-2</c:v>
                </c:pt>
                <c:pt idx="15">
                  <c:v>0.30237259194734201</c:v>
                </c:pt>
                <c:pt idx="16">
                  <c:v>0.30564905280659499</c:v>
                </c:pt>
                <c:pt idx="17">
                  <c:v>0.34920063747083602</c:v>
                </c:pt>
                <c:pt idx="18">
                  <c:v>0.45622464709911897</c:v>
                </c:pt>
                <c:pt idx="19">
                  <c:v>0.45374776387575499</c:v>
                </c:pt>
                <c:pt idx="20">
                  <c:v>1.18492662169765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3656576"/>
        <c:axId val="93658496"/>
      </c:scatterChart>
      <c:valAx>
        <c:axId val="9365657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Ignorant</a:t>
                </a:r>
                <a:r>
                  <a:rPr lang="en-US" baseline="0"/>
                  <a:t> Users</a:t>
                </a:r>
                <a:endParaRPr lang="en-US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93658496"/>
        <c:crosses val="autoZero"/>
        <c:crossBetween val="midCat"/>
      </c:valAx>
      <c:valAx>
        <c:axId val="936584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3656576"/>
        <c:crosses val="autoZero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Sheet1!$B$30</c:f>
              <c:strCache>
                <c:ptCount val="1"/>
                <c:pt idx="0">
                  <c:v>Error</c:v>
                </c:pt>
              </c:strCache>
            </c:strRef>
          </c:tx>
          <c:marker>
            <c:symbol val="none"/>
          </c:marker>
          <c:xVal>
            <c:numRef>
              <c:f>Sheet1!$A$31:$A$51</c:f>
              <c:numCache>
                <c:formatCode>General</c:formatCode>
                <c:ptCount val="2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</c:numCache>
            </c:numRef>
          </c:xVal>
          <c:yVal>
            <c:numRef>
              <c:f>Sheet1!$B$31:$B$51</c:f>
              <c:numCache>
                <c:formatCode>General</c:formatCode>
                <c:ptCount val="21"/>
                <c:pt idx="0">
                  <c:v>0.40963971953464001</c:v>
                </c:pt>
                <c:pt idx="1">
                  <c:v>0.428394737783935</c:v>
                </c:pt>
                <c:pt idx="2">
                  <c:v>0.45946245191505403</c:v>
                </c:pt>
                <c:pt idx="3">
                  <c:v>0.45496617771727199</c:v>
                </c:pt>
                <c:pt idx="4">
                  <c:v>0.50253009899742695</c:v>
                </c:pt>
                <c:pt idx="5">
                  <c:v>0.43497047750464901</c:v>
                </c:pt>
                <c:pt idx="6">
                  <c:v>0.44322738147136498</c:v>
                </c:pt>
                <c:pt idx="7">
                  <c:v>0.479621598672895</c:v>
                </c:pt>
                <c:pt idx="8">
                  <c:v>0.44807787279193201</c:v>
                </c:pt>
                <c:pt idx="9">
                  <c:v>0.48395436725917601</c:v>
                </c:pt>
                <c:pt idx="10">
                  <c:v>0.56371641548610896</c:v>
                </c:pt>
                <c:pt idx="11">
                  <c:v>0.56101448490313099</c:v>
                </c:pt>
                <c:pt idx="12">
                  <c:v>0.58225565882365504</c:v>
                </c:pt>
                <c:pt idx="13">
                  <c:v>0.57349043685488799</c:v>
                </c:pt>
                <c:pt idx="14">
                  <c:v>0.53647049766969201</c:v>
                </c:pt>
                <c:pt idx="15">
                  <c:v>0.49808462419409799</c:v>
                </c:pt>
                <c:pt idx="16">
                  <c:v>0.67348344188897602</c:v>
                </c:pt>
                <c:pt idx="17">
                  <c:v>0.603352953733304</c:v>
                </c:pt>
                <c:pt idx="18">
                  <c:v>0.66125033468862204</c:v>
                </c:pt>
                <c:pt idx="19">
                  <c:v>0.66878586465215495</c:v>
                </c:pt>
                <c:pt idx="20">
                  <c:v>0.65491831725560501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Sheet1!$C$30</c:f>
              <c:strCache>
                <c:ptCount val="1"/>
                <c:pt idx="0">
                  <c:v>EXP</c:v>
                </c:pt>
              </c:strCache>
            </c:strRef>
          </c:tx>
          <c:marker>
            <c:symbol val="none"/>
          </c:marker>
          <c:xVal>
            <c:numRef>
              <c:f>Sheet1!$A$31:$A$51</c:f>
              <c:numCache>
                <c:formatCode>General</c:formatCode>
                <c:ptCount val="2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</c:numCache>
            </c:numRef>
          </c:xVal>
          <c:yVal>
            <c:numRef>
              <c:f>Sheet1!$C$31:$C$51</c:f>
              <c:numCache>
                <c:formatCode>General</c:formatCode>
                <c:ptCount val="21"/>
                <c:pt idx="0">
                  <c:v>6.1801732283423298</c:v>
                </c:pt>
                <c:pt idx="1">
                  <c:v>5.7235170866812899</c:v>
                </c:pt>
                <c:pt idx="2">
                  <c:v>8.4747289673019992</c:v>
                </c:pt>
                <c:pt idx="3">
                  <c:v>8.5703512539506992</c:v>
                </c:pt>
                <c:pt idx="4">
                  <c:v>9.4294804076772394</c:v>
                </c:pt>
                <c:pt idx="5">
                  <c:v>9.1032986939109204</c:v>
                </c:pt>
                <c:pt idx="6">
                  <c:v>9.3681735331205598</c:v>
                </c:pt>
                <c:pt idx="7">
                  <c:v>9.7318222574405908</c:v>
                </c:pt>
                <c:pt idx="8">
                  <c:v>9.4968562591273002</c:v>
                </c:pt>
                <c:pt idx="9">
                  <c:v>9.4754325349808699</c:v>
                </c:pt>
                <c:pt idx="10">
                  <c:v>9.7971449002961499</c:v>
                </c:pt>
                <c:pt idx="11">
                  <c:v>9.9971078834371898</c:v>
                </c:pt>
                <c:pt idx="12">
                  <c:v>9.86520047749109</c:v>
                </c:pt>
                <c:pt idx="13">
                  <c:v>9.9860172090063806</c:v>
                </c:pt>
                <c:pt idx="14">
                  <c:v>10</c:v>
                </c:pt>
                <c:pt idx="15">
                  <c:v>9.9498596779873605</c:v>
                </c:pt>
                <c:pt idx="16">
                  <c:v>9.8852830932419806</c:v>
                </c:pt>
                <c:pt idx="17">
                  <c:v>9.9180954450069905</c:v>
                </c:pt>
                <c:pt idx="18">
                  <c:v>9.9732393711485106</c:v>
                </c:pt>
                <c:pt idx="19">
                  <c:v>9.9851772449978906</c:v>
                </c:pt>
                <c:pt idx="20">
                  <c:v>9.7427079555030396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Sheet1!$D$30</c:f>
              <c:strCache>
                <c:ptCount val="1"/>
                <c:pt idx="0">
                  <c:v>AVG</c:v>
                </c:pt>
              </c:strCache>
            </c:strRef>
          </c:tx>
          <c:marker>
            <c:symbol val="none"/>
          </c:marker>
          <c:xVal>
            <c:numRef>
              <c:f>Sheet1!$A$31:$A$51</c:f>
              <c:numCache>
                <c:formatCode>General</c:formatCode>
                <c:ptCount val="2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</c:numCache>
            </c:numRef>
          </c:xVal>
          <c:yVal>
            <c:numRef>
              <c:f>Sheet1!$D$31:$D$51</c:f>
              <c:numCache>
                <c:formatCode>General</c:formatCode>
                <c:ptCount val="21"/>
                <c:pt idx="0">
                  <c:v>0.70138270100281097</c:v>
                </c:pt>
                <c:pt idx="1">
                  <c:v>0.61467993475105698</c:v>
                </c:pt>
                <c:pt idx="2">
                  <c:v>0.86247747955235998</c:v>
                </c:pt>
                <c:pt idx="3">
                  <c:v>0.82078379638247301</c:v>
                </c:pt>
                <c:pt idx="4">
                  <c:v>0.93831841963191198</c:v>
                </c:pt>
                <c:pt idx="5">
                  <c:v>0.70123787915253999</c:v>
                </c:pt>
                <c:pt idx="6">
                  <c:v>0.76102416431270004</c:v>
                </c:pt>
                <c:pt idx="7">
                  <c:v>0.87366136889872203</c:v>
                </c:pt>
                <c:pt idx="8">
                  <c:v>0.68278693140528302</c:v>
                </c:pt>
                <c:pt idx="9">
                  <c:v>0.709633530214827</c:v>
                </c:pt>
                <c:pt idx="10">
                  <c:v>0.876900063478814</c:v>
                </c:pt>
                <c:pt idx="11">
                  <c:v>0.80733912851967404</c:v>
                </c:pt>
                <c:pt idx="12">
                  <c:v>0.73508677546303502</c:v>
                </c:pt>
                <c:pt idx="13">
                  <c:v>0.75706068157300899</c:v>
                </c:pt>
                <c:pt idx="14">
                  <c:v>0.784913538009685</c:v>
                </c:pt>
                <c:pt idx="15">
                  <c:v>0.69068747496975402</c:v>
                </c:pt>
                <c:pt idx="16">
                  <c:v>0.870988959118429</c:v>
                </c:pt>
                <c:pt idx="17">
                  <c:v>0.66517210434875296</c:v>
                </c:pt>
                <c:pt idx="18">
                  <c:v>0.75729239276858895</c:v>
                </c:pt>
                <c:pt idx="19">
                  <c:v>0.76902128186061103</c:v>
                </c:pt>
                <c:pt idx="20">
                  <c:v>0.830522462519655</c:v>
                </c:pt>
              </c:numCache>
            </c:numRef>
          </c:yVal>
          <c:smooth val="0"/>
        </c:ser>
        <c:ser>
          <c:idx val="3"/>
          <c:order val="3"/>
          <c:tx>
            <c:strRef>
              <c:f>Sheet1!$E$30</c:f>
              <c:strCache>
                <c:ptCount val="1"/>
                <c:pt idx="0">
                  <c:v>IGN</c:v>
                </c:pt>
              </c:strCache>
            </c:strRef>
          </c:tx>
          <c:marker>
            <c:symbol val="none"/>
          </c:marker>
          <c:xVal>
            <c:numRef>
              <c:f>Sheet1!$A$31:$A$51</c:f>
              <c:numCache>
                <c:formatCode>General</c:formatCode>
                <c:ptCount val="2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</c:numCache>
            </c:numRef>
          </c:xVal>
          <c:yVal>
            <c:numRef>
              <c:f>Sheet1!$E$31:$E$51</c:f>
              <c:numCache>
                <c:formatCode>General</c:formatCode>
                <c:ptCount val="21"/>
                <c:pt idx="0">
                  <c:v>5.6756716741346698E-2</c:v>
                </c:pt>
                <c:pt idx="1">
                  <c:v>6.9817592506489196E-2</c:v>
                </c:pt>
                <c:pt idx="2">
                  <c:v>5.5018702534045803E-2</c:v>
                </c:pt>
                <c:pt idx="3">
                  <c:v>3.3185774645895297E-2</c:v>
                </c:pt>
                <c:pt idx="4">
                  <c:v>3.0360735828880998E-2</c:v>
                </c:pt>
                <c:pt idx="5">
                  <c:v>4.0477168334172101E-2</c:v>
                </c:pt>
                <c:pt idx="6">
                  <c:v>4.34785993788709E-2</c:v>
                </c:pt>
                <c:pt idx="7">
                  <c:v>4.4858574447072801E-2</c:v>
                </c:pt>
                <c:pt idx="8">
                  <c:v>2.3717974995476301E-2</c:v>
                </c:pt>
                <c:pt idx="9">
                  <c:v>4.2967021939575203E-2</c:v>
                </c:pt>
                <c:pt idx="10">
                  <c:v>5.80109506825204E-2</c:v>
                </c:pt>
                <c:pt idx="11">
                  <c:v>3.7205326806351698E-2</c:v>
                </c:pt>
                <c:pt idx="12">
                  <c:v>4.7035683380690398E-2</c:v>
                </c:pt>
                <c:pt idx="13">
                  <c:v>4.6846174623137199E-2</c:v>
                </c:pt>
                <c:pt idx="14">
                  <c:v>3.2448979562871197E-2</c:v>
                </c:pt>
                <c:pt idx="15">
                  <c:v>1.8092741738274101E-2</c:v>
                </c:pt>
                <c:pt idx="16">
                  <c:v>1.6590138957501301E-2</c:v>
                </c:pt>
                <c:pt idx="17">
                  <c:v>1.89531267470847E-2</c:v>
                </c:pt>
                <c:pt idx="18">
                  <c:v>3.4685808254443798E-2</c:v>
                </c:pt>
                <c:pt idx="19">
                  <c:v>7.50922303442549E-3</c:v>
                </c:pt>
                <c:pt idx="20">
                  <c:v>0</c:v>
                </c:pt>
              </c:numCache>
            </c:numRef>
          </c:yVal>
          <c:smooth val="0"/>
        </c:ser>
        <c:ser>
          <c:idx val="4"/>
          <c:order val="4"/>
          <c:tx>
            <c:strRef>
              <c:f>Sheet1!$F$30</c:f>
              <c:strCache>
                <c:ptCount val="1"/>
                <c:pt idx="0">
                  <c:v>MAL</c:v>
                </c:pt>
              </c:strCache>
            </c:strRef>
          </c:tx>
          <c:marker>
            <c:symbol val="none"/>
          </c:marker>
          <c:xVal>
            <c:numRef>
              <c:f>Sheet1!$A$31:$A$51</c:f>
              <c:numCache>
                <c:formatCode>General</c:formatCode>
                <c:ptCount val="2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</c:numCache>
            </c:numRef>
          </c:xVal>
          <c:yVal>
            <c:numRef>
              <c:f>Sheet1!$F$31:$F$51</c:f>
              <c:numCache>
                <c:formatCode>General</c:formatCode>
                <c:ptCount val="21"/>
                <c:pt idx="0">
                  <c:v>0</c:v>
                </c:pt>
                <c:pt idx="1">
                  <c:v>3.42716041612977</c:v>
                </c:pt>
                <c:pt idx="2">
                  <c:v>4.4515404774079101</c:v>
                </c:pt>
                <c:pt idx="3">
                  <c:v>4.9671371796614903</c:v>
                </c:pt>
                <c:pt idx="4">
                  <c:v>4.2779777258812501</c:v>
                </c:pt>
                <c:pt idx="5">
                  <c:v>4.4163372102505498</c:v>
                </c:pt>
                <c:pt idx="6">
                  <c:v>3.7436976880342399</c:v>
                </c:pt>
                <c:pt idx="7">
                  <c:v>4.2746773460940002</c:v>
                </c:pt>
                <c:pt idx="8">
                  <c:v>4.1107420430403696</c:v>
                </c:pt>
                <c:pt idx="9">
                  <c:v>3.8976980989502401</c:v>
                </c:pt>
                <c:pt idx="10">
                  <c:v>4.2737632226668598</c:v>
                </c:pt>
                <c:pt idx="11">
                  <c:v>4.1677007293388604</c:v>
                </c:pt>
                <c:pt idx="12">
                  <c:v>3.8384495228714499</c:v>
                </c:pt>
                <c:pt idx="13">
                  <c:v>3.8774269639774599</c:v>
                </c:pt>
                <c:pt idx="14">
                  <c:v>4.1098997371402799</c:v>
                </c:pt>
                <c:pt idx="15">
                  <c:v>3.5304461047718898</c:v>
                </c:pt>
                <c:pt idx="16">
                  <c:v>4.2506992389497897</c:v>
                </c:pt>
                <c:pt idx="17">
                  <c:v>3.9578298920765098</c:v>
                </c:pt>
                <c:pt idx="18">
                  <c:v>3.95424296489711</c:v>
                </c:pt>
                <c:pt idx="19">
                  <c:v>4.2018125845999004</c:v>
                </c:pt>
                <c:pt idx="20">
                  <c:v>3.6689047919125999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5849216"/>
        <c:axId val="105851136"/>
      </c:scatterChart>
      <c:valAx>
        <c:axId val="10584921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Malicious</a:t>
                </a:r>
                <a:r>
                  <a:rPr lang="en-US" baseline="0"/>
                  <a:t> Users</a:t>
                </a:r>
                <a:endParaRPr lang="en-US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05851136"/>
        <c:crosses val="autoZero"/>
        <c:crossBetween val="midCat"/>
      </c:valAx>
      <c:valAx>
        <c:axId val="1058511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5849216"/>
        <c:crosses val="autoZero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3.7640225527364637E-2"/>
          <c:y val="3.0480493301412136E-2"/>
          <c:w val="0.84884125595411686"/>
          <c:h val="0.84252789952388418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Sheet1!$I$60</c:f>
              <c:strCache>
                <c:ptCount val="1"/>
                <c:pt idx="0">
                  <c:v>Error</c:v>
                </c:pt>
              </c:strCache>
            </c:strRef>
          </c:tx>
          <c:marker>
            <c:symbol val="none"/>
          </c:marker>
          <c:xVal>
            <c:numRef>
              <c:f>Sheet1!$H$61:$H$90</c:f>
              <c:numCache>
                <c:formatCode>General</c:formatCode>
                <c:ptCount val="3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</c:numCache>
            </c:numRef>
          </c:xVal>
          <c:yVal>
            <c:numRef>
              <c:f>Sheet1!$I$61:$I$90</c:f>
              <c:numCache>
                <c:formatCode>General</c:formatCode>
                <c:ptCount val="30"/>
                <c:pt idx="0">
                  <c:v>0.86135181837851404</c:v>
                </c:pt>
                <c:pt idx="1">
                  <c:v>0.92182042149464005</c:v>
                </c:pt>
                <c:pt idx="2">
                  <c:v>0.83937315693068404</c:v>
                </c:pt>
                <c:pt idx="3">
                  <c:v>0.53945852631757896</c:v>
                </c:pt>
                <c:pt idx="4">
                  <c:v>0.53729157774759395</c:v>
                </c:pt>
                <c:pt idx="5">
                  <c:v>0.44228395941841397</c:v>
                </c:pt>
                <c:pt idx="6">
                  <c:v>0.40588214519983801</c:v>
                </c:pt>
                <c:pt idx="7">
                  <c:v>0.42009592839626603</c:v>
                </c:pt>
                <c:pt idx="8">
                  <c:v>0.36937488284685799</c:v>
                </c:pt>
                <c:pt idx="9">
                  <c:v>0.34886942141779498</c:v>
                </c:pt>
                <c:pt idx="10">
                  <c:v>0.369464135337642</c:v>
                </c:pt>
                <c:pt idx="11">
                  <c:v>0.35573233745780902</c:v>
                </c:pt>
                <c:pt idx="12">
                  <c:v>0.33496741936313301</c:v>
                </c:pt>
                <c:pt idx="13">
                  <c:v>0.32548335422904101</c:v>
                </c:pt>
                <c:pt idx="14">
                  <c:v>0.35407745888129999</c:v>
                </c:pt>
                <c:pt idx="15">
                  <c:v>0.358394772880688</c:v>
                </c:pt>
                <c:pt idx="16">
                  <c:v>0.40561583498390602</c:v>
                </c:pt>
                <c:pt idx="17">
                  <c:v>0.41602344262377899</c:v>
                </c:pt>
                <c:pt idx="18">
                  <c:v>0.40457691372458299</c:v>
                </c:pt>
                <c:pt idx="19">
                  <c:v>0.39152505904693102</c:v>
                </c:pt>
                <c:pt idx="20">
                  <c:v>0.523591073207751</c:v>
                </c:pt>
                <c:pt idx="21">
                  <c:v>0.37568083929905499</c:v>
                </c:pt>
                <c:pt idx="22">
                  <c:v>0.37464751086722697</c:v>
                </c:pt>
                <c:pt idx="23">
                  <c:v>0.429005120880804</c:v>
                </c:pt>
                <c:pt idx="24">
                  <c:v>0.46583486894403597</c:v>
                </c:pt>
                <c:pt idx="25">
                  <c:v>0.475724570924068</c:v>
                </c:pt>
                <c:pt idx="26">
                  <c:v>0.47857236091231198</c:v>
                </c:pt>
                <c:pt idx="27">
                  <c:v>0.48657580548732299</c:v>
                </c:pt>
                <c:pt idx="28">
                  <c:v>0.49176683707139801</c:v>
                </c:pt>
                <c:pt idx="29">
                  <c:v>0.47497613004796602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Sheet1!$J$60</c:f>
              <c:strCache>
                <c:ptCount val="1"/>
                <c:pt idx="0">
                  <c:v>EXP</c:v>
                </c:pt>
              </c:strCache>
            </c:strRef>
          </c:tx>
          <c:marker>
            <c:symbol val="none"/>
          </c:marker>
          <c:xVal>
            <c:numRef>
              <c:f>Sheet1!$H$61:$H$90</c:f>
              <c:numCache>
                <c:formatCode>General</c:formatCode>
                <c:ptCount val="3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</c:numCache>
            </c:numRef>
          </c:xVal>
          <c:yVal>
            <c:numRef>
              <c:f>Sheet1!$J$61:$J$90</c:f>
              <c:numCache>
                <c:formatCode>General</c:formatCode>
                <c:ptCount val="30"/>
                <c:pt idx="0">
                  <c:v>0.69195585805715198</c:v>
                </c:pt>
                <c:pt idx="1">
                  <c:v>0.92353292461294101</c:v>
                </c:pt>
                <c:pt idx="2">
                  <c:v>1.1715375282512199</c:v>
                </c:pt>
                <c:pt idx="3">
                  <c:v>1.34817032215403</c:v>
                </c:pt>
                <c:pt idx="4">
                  <c:v>1.64227886900151</c:v>
                </c:pt>
                <c:pt idx="5">
                  <c:v>1.81769307571539</c:v>
                </c:pt>
                <c:pt idx="6">
                  <c:v>2.2556934438372802</c:v>
                </c:pt>
                <c:pt idx="7">
                  <c:v>2.5378764575792299</c:v>
                </c:pt>
                <c:pt idx="8">
                  <c:v>2.8654640692187798</c:v>
                </c:pt>
                <c:pt idx="9">
                  <c:v>3.17117803686754</c:v>
                </c:pt>
                <c:pt idx="10">
                  <c:v>4.0310742378712696</c:v>
                </c:pt>
                <c:pt idx="11">
                  <c:v>4.2257021838361704</c:v>
                </c:pt>
                <c:pt idx="12">
                  <c:v>5.9933059998000404</c:v>
                </c:pt>
                <c:pt idx="13">
                  <c:v>6.3032971977197896</c:v>
                </c:pt>
                <c:pt idx="14">
                  <c:v>6.8531934530027403</c:v>
                </c:pt>
                <c:pt idx="15">
                  <c:v>6.5796852025952299</c:v>
                </c:pt>
                <c:pt idx="16">
                  <c:v>8.4014087182100905</c:v>
                </c:pt>
                <c:pt idx="17">
                  <c:v>8.7092876660488301</c:v>
                </c:pt>
                <c:pt idx="18">
                  <c:v>8.6090961038167002</c:v>
                </c:pt>
                <c:pt idx="19">
                  <c:v>9.2225088231482903</c:v>
                </c:pt>
                <c:pt idx="20">
                  <c:v>9.7693403764877207</c:v>
                </c:pt>
                <c:pt idx="21">
                  <c:v>9.0642794692601996</c:v>
                </c:pt>
                <c:pt idx="22">
                  <c:v>9.4176637852799505</c:v>
                </c:pt>
                <c:pt idx="23">
                  <c:v>9.3673324108252807</c:v>
                </c:pt>
                <c:pt idx="24">
                  <c:v>9.6085258744817406</c:v>
                </c:pt>
                <c:pt idx="25">
                  <c:v>9.7610142351060993</c:v>
                </c:pt>
                <c:pt idx="26">
                  <c:v>9.7982437028931404</c:v>
                </c:pt>
                <c:pt idx="27">
                  <c:v>9.50887207614619</c:v>
                </c:pt>
                <c:pt idx="28">
                  <c:v>9.5396931163482694</c:v>
                </c:pt>
                <c:pt idx="29">
                  <c:v>9.7105707107208907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Sheet1!$K$60</c:f>
              <c:strCache>
                <c:ptCount val="1"/>
                <c:pt idx="0">
                  <c:v>AVG</c:v>
                </c:pt>
              </c:strCache>
            </c:strRef>
          </c:tx>
          <c:marker>
            <c:symbol val="none"/>
          </c:marker>
          <c:xVal>
            <c:numRef>
              <c:f>Sheet1!$H$61:$H$90</c:f>
              <c:numCache>
                <c:formatCode>General</c:formatCode>
                <c:ptCount val="3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</c:numCache>
            </c:numRef>
          </c:xVal>
          <c:yVal>
            <c:numRef>
              <c:f>Sheet1!$K$61:$K$90</c:f>
              <c:numCache>
                <c:formatCode>General</c:formatCode>
                <c:ptCount val="30"/>
                <c:pt idx="0">
                  <c:v>0.45525459432673698</c:v>
                </c:pt>
                <c:pt idx="1">
                  <c:v>0.45234908482515401</c:v>
                </c:pt>
                <c:pt idx="2">
                  <c:v>0.43119211809450397</c:v>
                </c:pt>
                <c:pt idx="3">
                  <c:v>0.43438220907406599</c:v>
                </c:pt>
                <c:pt idx="4">
                  <c:v>0.426740903233091</c:v>
                </c:pt>
                <c:pt idx="5">
                  <c:v>0.44604798001485002</c:v>
                </c:pt>
                <c:pt idx="6">
                  <c:v>0.49148956394228999</c:v>
                </c:pt>
                <c:pt idx="7">
                  <c:v>0.44219392071777203</c:v>
                </c:pt>
                <c:pt idx="8">
                  <c:v>0.46522397268258298</c:v>
                </c:pt>
                <c:pt idx="9">
                  <c:v>0.44324451816883498</c:v>
                </c:pt>
                <c:pt idx="10">
                  <c:v>0.56736933250319599</c:v>
                </c:pt>
                <c:pt idx="11">
                  <c:v>0.52384072734097098</c:v>
                </c:pt>
                <c:pt idx="12">
                  <c:v>0.72192214116430498</c:v>
                </c:pt>
                <c:pt idx="13">
                  <c:v>0.63061249300209998</c:v>
                </c:pt>
                <c:pt idx="14">
                  <c:v>0.64972166772000395</c:v>
                </c:pt>
                <c:pt idx="15">
                  <c:v>0.54966503544489997</c:v>
                </c:pt>
                <c:pt idx="16">
                  <c:v>0.65391613992493802</c:v>
                </c:pt>
                <c:pt idx="17">
                  <c:v>0.69884634345104601</c:v>
                </c:pt>
                <c:pt idx="18">
                  <c:v>0.64157503918577996</c:v>
                </c:pt>
                <c:pt idx="19">
                  <c:v>0.53955646626311105</c:v>
                </c:pt>
                <c:pt idx="20">
                  <c:v>0.77009312816634901</c:v>
                </c:pt>
                <c:pt idx="21">
                  <c:v>0.678148607590774</c:v>
                </c:pt>
                <c:pt idx="22">
                  <c:v>0.55645087283016803</c:v>
                </c:pt>
                <c:pt idx="23">
                  <c:v>0.72956589511887104</c:v>
                </c:pt>
                <c:pt idx="24">
                  <c:v>0.73056784065807401</c:v>
                </c:pt>
                <c:pt idx="25">
                  <c:v>0.55238137896374995</c:v>
                </c:pt>
                <c:pt idx="26">
                  <c:v>0.53801143441680599</c:v>
                </c:pt>
                <c:pt idx="27">
                  <c:v>0.64405078212703504</c:v>
                </c:pt>
                <c:pt idx="28">
                  <c:v>0.54999165935181005</c:v>
                </c:pt>
                <c:pt idx="29">
                  <c:v>0.59509337543915897</c:v>
                </c:pt>
              </c:numCache>
            </c:numRef>
          </c:yVal>
          <c:smooth val="0"/>
        </c:ser>
        <c:ser>
          <c:idx val="3"/>
          <c:order val="3"/>
          <c:tx>
            <c:strRef>
              <c:f>Sheet1!$L$60</c:f>
              <c:strCache>
                <c:ptCount val="1"/>
                <c:pt idx="0">
                  <c:v>IGN</c:v>
                </c:pt>
              </c:strCache>
            </c:strRef>
          </c:tx>
          <c:marker>
            <c:symbol val="none"/>
          </c:marker>
          <c:xVal>
            <c:numRef>
              <c:f>Sheet1!$H$61:$H$90</c:f>
              <c:numCache>
                <c:formatCode>General</c:formatCode>
                <c:ptCount val="3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</c:numCache>
            </c:numRef>
          </c:xVal>
          <c:yVal>
            <c:numRef>
              <c:f>Sheet1!$L$61:$L$90</c:f>
              <c:numCache>
                <c:formatCode>General</c:formatCode>
                <c:ptCount val="30"/>
                <c:pt idx="0">
                  <c:v>0.36267604141842602</c:v>
                </c:pt>
                <c:pt idx="1">
                  <c:v>0.241193191767992</c:v>
                </c:pt>
                <c:pt idx="2">
                  <c:v>0.191549297812695</c:v>
                </c:pt>
                <c:pt idx="3">
                  <c:v>0.13817899709015899</c:v>
                </c:pt>
                <c:pt idx="4">
                  <c:v>0.12817391594570501</c:v>
                </c:pt>
                <c:pt idx="5">
                  <c:v>0.122772292220862</c:v>
                </c:pt>
                <c:pt idx="6">
                  <c:v>7.55986073245105E-2</c:v>
                </c:pt>
                <c:pt idx="7">
                  <c:v>9.7851949963454393E-2</c:v>
                </c:pt>
                <c:pt idx="8">
                  <c:v>7.6344790573138394E-2</c:v>
                </c:pt>
                <c:pt idx="9">
                  <c:v>5.1557170249048802E-2</c:v>
                </c:pt>
                <c:pt idx="10">
                  <c:v>8.9118966432427907E-2</c:v>
                </c:pt>
                <c:pt idx="11">
                  <c:v>4.1849969908297098E-2</c:v>
                </c:pt>
                <c:pt idx="12">
                  <c:v>3.4605883757979003E-2</c:v>
                </c:pt>
                <c:pt idx="13">
                  <c:v>4.9293392237616501E-2</c:v>
                </c:pt>
                <c:pt idx="14">
                  <c:v>6.3287492607156701E-2</c:v>
                </c:pt>
                <c:pt idx="15">
                  <c:v>4.0132728019468697E-2</c:v>
                </c:pt>
                <c:pt idx="16">
                  <c:v>3.5729334881834302E-2</c:v>
                </c:pt>
                <c:pt idx="17">
                  <c:v>3.1921715152121201E-2</c:v>
                </c:pt>
                <c:pt idx="18">
                  <c:v>3.8620136667637799E-2</c:v>
                </c:pt>
                <c:pt idx="19">
                  <c:v>3.6842218582652499E-2</c:v>
                </c:pt>
                <c:pt idx="20">
                  <c:v>1.61116866598797E-2</c:v>
                </c:pt>
                <c:pt idx="21">
                  <c:v>1.7881410943718999E-2</c:v>
                </c:pt>
                <c:pt idx="22">
                  <c:v>2.1214094957451399E-2</c:v>
                </c:pt>
                <c:pt idx="23">
                  <c:v>1.49305544881356E-2</c:v>
                </c:pt>
                <c:pt idx="24">
                  <c:v>3.24796338380034E-3</c:v>
                </c:pt>
                <c:pt idx="25" formatCode="0.00E+00">
                  <c:v>4.9086584890899101E-4</c:v>
                </c:pt>
                <c:pt idx="26">
                  <c:v>1.5285262667108401E-2</c:v>
                </c:pt>
                <c:pt idx="27">
                  <c:v>0</c:v>
                </c:pt>
                <c:pt idx="28">
                  <c:v>1.0542711557201399E-2</c:v>
                </c:pt>
                <c:pt idx="29">
                  <c:v>7.8008546431832396E-3</c:v>
                </c:pt>
              </c:numCache>
            </c:numRef>
          </c:yVal>
          <c:smooth val="0"/>
        </c:ser>
        <c:ser>
          <c:idx val="4"/>
          <c:order val="4"/>
          <c:tx>
            <c:strRef>
              <c:f>Sheet1!$M$60</c:f>
              <c:strCache>
                <c:ptCount val="1"/>
                <c:pt idx="0">
                  <c:v>MAL</c:v>
                </c:pt>
              </c:strCache>
            </c:strRef>
          </c:tx>
          <c:marker>
            <c:symbol val="none"/>
          </c:marker>
          <c:xVal>
            <c:numRef>
              <c:f>Sheet1!$H$61:$H$90</c:f>
              <c:numCache>
                <c:formatCode>General</c:formatCode>
                <c:ptCount val="3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</c:numCache>
            </c:numRef>
          </c:xVal>
          <c:yVal>
            <c:numRef>
              <c:f>Sheet1!$M$61:$M$90</c:f>
              <c:numCache>
                <c:formatCode>General</c:formatCode>
                <c:ptCount val="30"/>
                <c:pt idx="0">
                  <c:v>0.66596773758123295</c:v>
                </c:pt>
                <c:pt idx="1">
                  <c:v>0.87738585164069705</c:v>
                </c:pt>
                <c:pt idx="2">
                  <c:v>1.0228701472910799</c:v>
                </c:pt>
                <c:pt idx="3">
                  <c:v>1.11137230258193</c:v>
                </c:pt>
                <c:pt idx="4">
                  <c:v>1.4319233122741599</c:v>
                </c:pt>
                <c:pt idx="5">
                  <c:v>1.5656972711008099</c:v>
                </c:pt>
                <c:pt idx="6">
                  <c:v>1.85683658663284</c:v>
                </c:pt>
                <c:pt idx="7">
                  <c:v>1.6566434716566301</c:v>
                </c:pt>
                <c:pt idx="8">
                  <c:v>2.2858880742796401</c:v>
                </c:pt>
                <c:pt idx="9">
                  <c:v>2.2197112846920701</c:v>
                </c:pt>
                <c:pt idx="10">
                  <c:v>3.2444261535188899</c:v>
                </c:pt>
                <c:pt idx="11">
                  <c:v>3.0926400615416099</c:v>
                </c:pt>
                <c:pt idx="12">
                  <c:v>3.8200598067134699</c:v>
                </c:pt>
                <c:pt idx="13">
                  <c:v>3.8233410392975</c:v>
                </c:pt>
                <c:pt idx="14">
                  <c:v>4.4124761475137104</c:v>
                </c:pt>
                <c:pt idx="15">
                  <c:v>3.7228354491420799</c:v>
                </c:pt>
                <c:pt idx="16">
                  <c:v>4.0243946877366001</c:v>
                </c:pt>
                <c:pt idx="17">
                  <c:v>4.0267134070948298</c:v>
                </c:pt>
                <c:pt idx="18">
                  <c:v>4.1319930228457498</c:v>
                </c:pt>
                <c:pt idx="19">
                  <c:v>3.6922712618055802</c:v>
                </c:pt>
                <c:pt idx="20">
                  <c:v>3.7640336978799001</c:v>
                </c:pt>
                <c:pt idx="21">
                  <c:v>3.2690784128892401</c:v>
                </c:pt>
                <c:pt idx="22">
                  <c:v>3.38653796416272</c:v>
                </c:pt>
                <c:pt idx="23">
                  <c:v>3.4595515133714798</c:v>
                </c:pt>
                <c:pt idx="24">
                  <c:v>3.1547174789339798</c:v>
                </c:pt>
                <c:pt idx="25">
                  <c:v>2.9884201168648601</c:v>
                </c:pt>
                <c:pt idx="26">
                  <c:v>2.79746114202965</c:v>
                </c:pt>
                <c:pt idx="27">
                  <c:v>2.9940331503349702</c:v>
                </c:pt>
                <c:pt idx="28">
                  <c:v>2.6728028157137702</c:v>
                </c:pt>
                <c:pt idx="29">
                  <c:v>3.39132665684201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4523392"/>
        <c:axId val="180326400"/>
      </c:scatterChart>
      <c:valAx>
        <c:axId val="16452339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Number of Rated Applications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80326400"/>
        <c:crosses val="autoZero"/>
        <c:crossBetween val="midCat"/>
      </c:valAx>
      <c:valAx>
        <c:axId val="1803264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64523392"/>
        <c:crosses val="autoZero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AEEB3-DF78-4D4B-A1C6-786A724CA847}" type="datetimeFigureOut">
              <a:rPr lang="en-US" smtClean="0"/>
              <a:t>12/13/2010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9EEA4-64C4-4A76-8E0B-1F06BAFE70E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AEEB3-DF78-4D4B-A1C6-786A724CA847}" type="datetimeFigureOut">
              <a:rPr lang="en-US" smtClean="0"/>
              <a:t>12/13/2010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9EEA4-64C4-4A76-8E0B-1F06BAFE70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AEEB3-DF78-4D4B-A1C6-786A724CA847}" type="datetimeFigureOut">
              <a:rPr lang="en-US" smtClean="0"/>
              <a:t>12/13/2010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9EEA4-64C4-4A76-8E0B-1F06BAFE70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AEEB3-DF78-4D4B-A1C6-786A724CA847}" type="datetimeFigureOut">
              <a:rPr lang="en-US" smtClean="0"/>
              <a:t>12/13/2010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9EEA4-64C4-4A76-8E0B-1F06BAFE70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AEEB3-DF78-4D4B-A1C6-786A724CA847}" type="datetimeFigureOut">
              <a:rPr lang="en-US" smtClean="0"/>
              <a:t>12/13/2010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9EEA4-64C4-4A76-8E0B-1F06BAFE70E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AEEB3-DF78-4D4B-A1C6-786A724CA847}" type="datetimeFigureOut">
              <a:rPr lang="en-US" smtClean="0"/>
              <a:t>12/13/2010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9EEA4-64C4-4A76-8E0B-1F06BAFE70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AEEB3-DF78-4D4B-A1C6-786A724CA847}" type="datetimeFigureOut">
              <a:rPr lang="en-US" smtClean="0"/>
              <a:t>12/13/2010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9EEA4-64C4-4A76-8E0B-1F06BAFE70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AEEB3-DF78-4D4B-A1C6-786A724CA847}" type="datetimeFigureOut">
              <a:rPr lang="en-US" smtClean="0"/>
              <a:t>12/13/2010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9EEA4-64C4-4A76-8E0B-1F06BAFE70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AEEB3-DF78-4D4B-A1C6-786A724CA847}" type="datetimeFigureOut">
              <a:rPr lang="en-US" smtClean="0"/>
              <a:t>12/13/2010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9EEA4-64C4-4A76-8E0B-1F06BAFE70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AEEB3-DF78-4D4B-A1C6-786A724CA847}" type="datetimeFigureOut">
              <a:rPr lang="en-US" smtClean="0"/>
              <a:t>12/13/2010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9EEA4-64C4-4A76-8E0B-1F06BAFE70EC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309AEEB3-DF78-4D4B-A1C6-786A724CA847}" type="datetimeFigureOut">
              <a:rPr lang="en-US" smtClean="0"/>
              <a:t>12/13/2010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0019EEA4-64C4-4A76-8E0B-1F06BAFE70E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309AEEB3-DF78-4D4B-A1C6-786A724CA847}" type="datetimeFigureOut">
              <a:rPr lang="en-US" smtClean="0"/>
              <a:t>12/13/2010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019EEA4-64C4-4A76-8E0B-1F06BAFE70E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Web of Trust for Android Applications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James </a:t>
            </a:r>
            <a:r>
              <a:rPr lang="en-US" dirty="0" err="1" smtClean="0"/>
              <a:t>Kasten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1644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Rating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52600"/>
            <a:ext cx="8458200" cy="4625609"/>
          </a:xfrm>
        </p:spPr>
        <p:txBody>
          <a:bodyPr/>
          <a:lstStyle/>
          <a:p>
            <a:r>
              <a:rPr lang="en-US" dirty="0" smtClean="0"/>
              <a:t>Provide Global Trust Index for each application</a:t>
            </a:r>
            <a:endParaRPr lang="en-US" dirty="0"/>
          </a:p>
          <a:p>
            <a:pPr marL="118872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4800" y="2514600"/>
            <a:ext cx="9144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Calculating the Trust Index</a:t>
            </a:r>
            <a:endParaRPr lang="en-US" sz="2400" dirty="0"/>
          </a:p>
          <a:p>
            <a:r>
              <a:rPr lang="en-US" sz="2400" dirty="0" smtClean="0"/>
              <a:t>2/3 Global Application Rating + 1/3 Author Rating</a:t>
            </a:r>
          </a:p>
          <a:p>
            <a:endParaRPr lang="en-US" sz="2400" dirty="0"/>
          </a:p>
          <a:p>
            <a:r>
              <a:rPr lang="en-US" sz="2400" dirty="0" smtClean="0"/>
              <a:t>Calculating Global Application Rating</a:t>
            </a:r>
          </a:p>
          <a:p>
            <a:r>
              <a:rPr lang="en-US" sz="2400" dirty="0" smtClean="0"/>
              <a:t>∑ (</a:t>
            </a:r>
            <a:r>
              <a:rPr lang="en-US" sz="2400" dirty="0" err="1" smtClean="0"/>
              <a:t>AppRating.user.reputation</a:t>
            </a:r>
            <a:r>
              <a:rPr lang="en-US" sz="2400" dirty="0" smtClean="0"/>
              <a:t> * </a:t>
            </a:r>
            <a:r>
              <a:rPr lang="en-US" sz="2400" dirty="0" err="1" smtClean="0"/>
              <a:t>AppRating.PrivacyRating</a:t>
            </a:r>
            <a:r>
              <a:rPr lang="en-US" sz="2400" dirty="0" smtClean="0"/>
              <a:t>) / Accuracy</a:t>
            </a:r>
          </a:p>
          <a:p>
            <a:endParaRPr lang="en-US" sz="2400" dirty="0"/>
          </a:p>
          <a:p>
            <a:r>
              <a:rPr lang="en-US" sz="2400" dirty="0" smtClean="0"/>
              <a:t>Accuracy = ∑ (</a:t>
            </a:r>
            <a:r>
              <a:rPr lang="en-US" sz="2400" dirty="0" err="1" smtClean="0"/>
              <a:t>AppRating.user.reputation</a:t>
            </a:r>
            <a:r>
              <a:rPr lang="en-US" sz="2400" dirty="0" smtClean="0"/>
              <a:t>)</a:t>
            </a:r>
          </a:p>
          <a:p>
            <a:endParaRPr lang="en-US" sz="2400" dirty="0"/>
          </a:p>
          <a:p>
            <a:r>
              <a:rPr lang="en-US" sz="2400" dirty="0"/>
              <a:t>Calculating Author’s </a:t>
            </a:r>
            <a:r>
              <a:rPr lang="en-US" sz="2400" dirty="0" smtClean="0"/>
              <a:t>Rating</a:t>
            </a:r>
            <a:endParaRPr lang="en-US" sz="2400" dirty="0"/>
          </a:p>
          <a:p>
            <a:pPr marL="0" lvl="1"/>
            <a:r>
              <a:rPr lang="en-US" sz="2000" dirty="0"/>
              <a:t>∑ (</a:t>
            </a:r>
            <a:r>
              <a:rPr lang="en-US" sz="2000" dirty="0" err="1"/>
              <a:t>Application.Accuracy</a:t>
            </a:r>
            <a:r>
              <a:rPr lang="en-US" sz="2000" dirty="0"/>
              <a:t> * </a:t>
            </a:r>
            <a:r>
              <a:rPr lang="en-US" sz="2000" dirty="0" err="1"/>
              <a:t>Application.TrustIndex</a:t>
            </a:r>
            <a:r>
              <a:rPr lang="en-US" sz="2000" dirty="0"/>
              <a:t>) / (∑ </a:t>
            </a:r>
            <a:r>
              <a:rPr lang="en-US" sz="2000" dirty="0" err="1"/>
              <a:t>Application.Accuracy</a:t>
            </a:r>
            <a:r>
              <a:rPr lang="en-US" sz="2000" dirty="0" smtClean="0"/>
              <a:t>)</a:t>
            </a:r>
            <a:r>
              <a:rPr lang="en-US" sz="2400" dirty="0" smtClean="0"/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34512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Reputation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New users assigned reputation of .</a:t>
            </a:r>
            <a:r>
              <a:rPr lang="en-US" dirty="0" smtClean="0"/>
              <a:t>5</a:t>
            </a:r>
            <a:endParaRPr lang="en-US" dirty="0" smtClean="0"/>
          </a:p>
          <a:p>
            <a:r>
              <a:rPr lang="en-US" dirty="0" smtClean="0"/>
              <a:t>Cap user reputation between [0, 10]</a:t>
            </a:r>
          </a:p>
          <a:p>
            <a:r>
              <a:rPr lang="en-US" dirty="0" smtClean="0"/>
              <a:t>Reputation Calculation for </a:t>
            </a:r>
            <a:r>
              <a:rPr lang="en-US" dirty="0" smtClean="0"/>
              <a:t>User</a:t>
            </a:r>
          </a:p>
          <a:p>
            <a:pPr lvl="1"/>
            <a:r>
              <a:rPr lang="en-US" dirty="0" smtClean="0"/>
              <a:t>Stops </a:t>
            </a:r>
            <a:r>
              <a:rPr lang="en-US" dirty="0" smtClean="0"/>
              <a:t>user from gaining max reputation from a single </a:t>
            </a:r>
            <a:r>
              <a:rPr lang="en-US" dirty="0" smtClean="0"/>
              <a:t>rating</a:t>
            </a:r>
          </a:p>
          <a:p>
            <a:r>
              <a:rPr lang="en-US" dirty="0" smtClean="0"/>
              <a:t>Formulated to separate novice users from experienced users</a:t>
            </a:r>
            <a:endParaRPr lang="en-U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1219200" y="4272677"/>
            <a:ext cx="6781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For each </a:t>
            </a:r>
            <a:r>
              <a:rPr lang="en-US" dirty="0" smtClean="0"/>
              <a:t>(</a:t>
            </a:r>
            <a:r>
              <a:rPr lang="en-US" dirty="0" err="1" smtClean="0"/>
              <a:t>ApplicationRating</a:t>
            </a:r>
            <a:r>
              <a:rPr lang="en-US" dirty="0" smtClean="0"/>
              <a:t>) </a:t>
            </a:r>
            <a:r>
              <a:rPr lang="en-US" dirty="0"/>
              <a:t>{</a:t>
            </a:r>
          </a:p>
          <a:p>
            <a:r>
              <a:rPr lang="en-US" dirty="0"/>
              <a:t>        </a:t>
            </a:r>
            <a:r>
              <a:rPr lang="en-US" dirty="0" err="1" smtClean="0"/>
              <a:t>appRatingRep</a:t>
            </a:r>
            <a:r>
              <a:rPr lang="en-US" dirty="0" smtClean="0"/>
              <a:t> =  </a:t>
            </a:r>
            <a:r>
              <a:rPr lang="en-US" dirty="0"/>
              <a:t>∑ </a:t>
            </a:r>
            <a:r>
              <a:rPr lang="en-US" dirty="0" smtClean="0"/>
              <a:t>((</a:t>
            </a:r>
            <a:r>
              <a:rPr lang="en-US" dirty="0" err="1" smtClean="0"/>
              <a:t>ReviewRating.user.reputation</a:t>
            </a:r>
            <a:r>
              <a:rPr lang="en-US" dirty="0" smtClean="0"/>
              <a:t> </a:t>
            </a:r>
            <a:r>
              <a:rPr lang="en-US" dirty="0"/>
              <a:t>/ 10) * </a:t>
            </a:r>
            <a:r>
              <a:rPr lang="en-US" dirty="0" smtClean="0"/>
              <a:t>Rating)</a:t>
            </a:r>
          </a:p>
          <a:p>
            <a:endParaRPr lang="en-US" dirty="0"/>
          </a:p>
          <a:p>
            <a:r>
              <a:rPr lang="en-US" dirty="0"/>
              <a:t>        if </a:t>
            </a:r>
            <a:r>
              <a:rPr lang="en-US" dirty="0" smtClean="0"/>
              <a:t>( </a:t>
            </a:r>
            <a:r>
              <a:rPr lang="en-US" dirty="0" err="1" smtClean="0"/>
              <a:t>appRatingRep</a:t>
            </a:r>
            <a:r>
              <a:rPr lang="en-US" dirty="0" smtClean="0"/>
              <a:t> </a:t>
            </a:r>
            <a:r>
              <a:rPr lang="en-US" dirty="0"/>
              <a:t>&gt; 1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/>
              <a:t>	discount additional reputation by factor of </a:t>
            </a:r>
            <a:r>
              <a:rPr lang="en-US" dirty="0" smtClean="0"/>
              <a:t>5</a:t>
            </a:r>
          </a:p>
          <a:p>
            <a:endParaRPr lang="en-US" dirty="0"/>
          </a:p>
          <a:p>
            <a:r>
              <a:rPr lang="en-US" dirty="0"/>
              <a:t>       add </a:t>
            </a:r>
            <a:r>
              <a:rPr lang="en-US" dirty="0" err="1" smtClean="0"/>
              <a:t>appRatingRep</a:t>
            </a:r>
            <a:r>
              <a:rPr lang="en-US" dirty="0" smtClean="0"/>
              <a:t> to </a:t>
            </a:r>
            <a:r>
              <a:rPr lang="en-US" dirty="0"/>
              <a:t>reputation </a:t>
            </a:r>
          </a:p>
          <a:p>
            <a:r>
              <a:rPr lang="en-US" dirty="0"/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710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Propagation of New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6072" indent="-457200">
              <a:buFont typeface="+mj-lt"/>
              <a:buAutoNum type="arabicPeriod"/>
            </a:pPr>
            <a:r>
              <a:rPr lang="en-US" sz="2400" dirty="0" smtClean="0"/>
              <a:t>Review Rating is submitted - </a:t>
            </a:r>
            <a:r>
              <a:rPr lang="en-US" sz="2400" i="1" dirty="0" smtClean="0"/>
              <a:t>O</a:t>
            </a:r>
            <a:r>
              <a:rPr lang="en-US" sz="2400" dirty="0" smtClean="0"/>
              <a:t>(1)</a:t>
            </a:r>
            <a:endParaRPr lang="en-US" sz="2400" dirty="0"/>
          </a:p>
          <a:p>
            <a:pPr marL="576072" indent="-457200">
              <a:buFont typeface="+mj-lt"/>
              <a:buAutoNum type="arabicPeriod"/>
            </a:pPr>
            <a:r>
              <a:rPr lang="en-US" sz="2400" dirty="0" smtClean="0"/>
              <a:t>Local user reputation is updated - </a:t>
            </a:r>
            <a:r>
              <a:rPr lang="en-US" sz="2400" i="1" dirty="0"/>
              <a:t>O</a:t>
            </a:r>
            <a:r>
              <a:rPr lang="en-US" sz="2400" dirty="0"/>
              <a:t>(1)</a:t>
            </a:r>
          </a:p>
          <a:p>
            <a:pPr marL="576072" indent="-457200">
              <a:buFont typeface="+mj-lt"/>
              <a:buAutoNum type="arabicPeriod"/>
            </a:pPr>
            <a:r>
              <a:rPr lang="en-US" sz="2400" dirty="0" smtClean="0"/>
              <a:t>Reputation change is propagated to those users immediately affected – </a:t>
            </a:r>
            <a:r>
              <a:rPr lang="en-US" sz="2400" i="1" dirty="0" smtClean="0"/>
              <a:t>O</a:t>
            </a:r>
            <a:r>
              <a:rPr lang="en-US" sz="2400" dirty="0" smtClean="0"/>
              <a:t>(n)</a:t>
            </a:r>
          </a:p>
          <a:p>
            <a:pPr marL="576072" indent="-457200">
              <a:buFont typeface="+mj-lt"/>
              <a:buAutoNum type="arabicPeriod"/>
            </a:pPr>
            <a:r>
              <a:rPr lang="en-US" sz="2400" dirty="0" smtClean="0"/>
              <a:t>for each (</a:t>
            </a:r>
            <a:r>
              <a:rPr lang="en-US" sz="2400" dirty="0" err="1" smtClean="0"/>
              <a:t>AppRating</a:t>
            </a:r>
            <a:r>
              <a:rPr lang="en-US" sz="2400" dirty="0" smtClean="0"/>
              <a:t> in users List), add it to set of </a:t>
            </a:r>
            <a:r>
              <a:rPr lang="en-US" sz="2400" dirty="0" err="1" smtClean="0"/>
              <a:t>dirtyApplications</a:t>
            </a:r>
            <a:r>
              <a:rPr lang="en-US" sz="2400" dirty="0" smtClean="0"/>
              <a:t> - </a:t>
            </a:r>
            <a:r>
              <a:rPr lang="en-US" sz="2400" i="1" dirty="0"/>
              <a:t>O</a:t>
            </a:r>
            <a:r>
              <a:rPr lang="en-US" sz="2400" dirty="0"/>
              <a:t>(n)</a:t>
            </a:r>
            <a:endParaRPr lang="en-US" sz="2400" dirty="0" smtClean="0"/>
          </a:p>
          <a:p>
            <a:pPr marL="576072" indent="-457200">
              <a:buFont typeface="+mj-lt"/>
              <a:buAutoNum type="arabicPeriod"/>
            </a:pPr>
            <a:r>
              <a:rPr lang="en-US" sz="2400" dirty="0" smtClean="0"/>
              <a:t>After period of time, recalculate all </a:t>
            </a:r>
            <a:r>
              <a:rPr lang="en-US" sz="2400" dirty="0" err="1" smtClean="0"/>
              <a:t>dirtyApplication</a:t>
            </a:r>
            <a:r>
              <a:rPr lang="en-US" sz="2400" dirty="0" smtClean="0"/>
              <a:t> </a:t>
            </a:r>
            <a:r>
              <a:rPr lang="en-US" sz="2400" dirty="0" err="1" smtClean="0"/>
              <a:t>AppRatings</a:t>
            </a:r>
            <a:r>
              <a:rPr lang="en-US" sz="2400" dirty="0" smtClean="0"/>
              <a:t> and Author Ratings </a:t>
            </a:r>
            <a:r>
              <a:rPr lang="en-US" sz="2400" i="1" dirty="0" smtClean="0"/>
              <a:t>O</a:t>
            </a:r>
            <a:r>
              <a:rPr lang="en-US" sz="2400" dirty="0" smtClean="0"/>
              <a:t>(nm)</a:t>
            </a:r>
          </a:p>
          <a:p>
            <a:pPr marL="576072" indent="-457200">
              <a:buFont typeface="+mj-lt"/>
              <a:buAutoNum type="arabicPeriod"/>
            </a:pPr>
            <a:r>
              <a:rPr lang="en-US" sz="2400" dirty="0" smtClean="0"/>
              <a:t>Calculate new Trust Index - </a:t>
            </a:r>
            <a:r>
              <a:rPr lang="en-US" sz="2400" i="1" dirty="0" smtClean="0"/>
              <a:t>O</a:t>
            </a:r>
            <a:r>
              <a:rPr lang="en-US" sz="2400" dirty="0" smtClean="0"/>
              <a:t>(1)</a:t>
            </a:r>
          </a:p>
        </p:txBody>
      </p:sp>
    </p:spTree>
    <p:extLst>
      <p:ext uri="{BB962C8B-B14F-4D97-AF65-F5344CB8AC3E}">
        <p14:creationId xmlns:p14="http://schemas.microsoft.com/office/powerpoint/2010/main" val="1803213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Reputation Guards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Maximum of 5 review ratings (thumbs up/ thumbs down) per application</a:t>
            </a:r>
          </a:p>
          <a:p>
            <a:pPr lvl="1"/>
            <a:r>
              <a:rPr lang="en-US" dirty="0" smtClean="0"/>
              <a:t>Stops user from trashing or boosting an applications trust index indirectly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Recent Activity Window - Small </a:t>
            </a:r>
            <a:r>
              <a:rPr lang="en-US" dirty="0" smtClean="0"/>
              <a:t>weighted trust rating maintained and used to punish users with recent low performance</a:t>
            </a:r>
          </a:p>
          <a:p>
            <a:pPr lvl="1"/>
            <a:r>
              <a:rPr lang="en-US" dirty="0" smtClean="0"/>
              <a:t>Guards against users using high rep to game the rankings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7146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5448"/>
            <a:ext cx="8763000" cy="1252728"/>
          </a:xfrm>
        </p:spPr>
        <p:txBody>
          <a:bodyPr>
            <a:normAutofit/>
          </a:bodyPr>
          <a:lstStyle/>
          <a:p>
            <a:r>
              <a:rPr lang="en-US" dirty="0" smtClean="0"/>
              <a:t>Reputation </a:t>
            </a:r>
            <a:r>
              <a:rPr lang="en-US" dirty="0" smtClean="0"/>
              <a:t>Guards - </a:t>
            </a:r>
            <a:r>
              <a:rPr lang="en-US" sz="2700" dirty="0" smtClean="0"/>
              <a:t>Recent Activity Window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Look at </a:t>
            </a:r>
            <a:r>
              <a:rPr lang="en-US" dirty="0" smtClean="0"/>
              <a:t>the last </a:t>
            </a:r>
            <a:r>
              <a:rPr lang="en-US" dirty="0" smtClean="0"/>
              <a:t>past 3 application ratings of </a:t>
            </a:r>
            <a:r>
              <a:rPr lang="en-US" dirty="0" smtClean="0"/>
              <a:t>users </a:t>
            </a:r>
            <a:r>
              <a:rPr lang="en-US" dirty="0" smtClean="0"/>
              <a:t>with high reputation</a:t>
            </a:r>
          </a:p>
          <a:p>
            <a:r>
              <a:rPr lang="en-US" dirty="0" smtClean="0"/>
              <a:t>If weighted average of Review Ratings is less than threshold, punish user</a:t>
            </a:r>
          </a:p>
          <a:p>
            <a:endParaRPr lang="en-US" dirty="0"/>
          </a:p>
          <a:p>
            <a:r>
              <a:rPr lang="en-US" dirty="0"/>
              <a:t>Weighted average of review </a:t>
            </a:r>
            <a:r>
              <a:rPr lang="en-US" dirty="0" smtClean="0"/>
              <a:t>ratings</a:t>
            </a:r>
          </a:p>
          <a:p>
            <a:pPr lvl="1"/>
            <a:r>
              <a:rPr lang="en-US" dirty="0" smtClean="0"/>
              <a:t>Recent Performance</a:t>
            </a:r>
          </a:p>
          <a:p>
            <a:pPr lvl="1"/>
            <a:endParaRPr lang="en-US" dirty="0" smtClean="0"/>
          </a:p>
          <a:p>
            <a:pPr marL="118872" indent="0">
              <a:buNone/>
            </a:pPr>
            <a:r>
              <a:rPr lang="en-US" sz="2000" dirty="0"/>
              <a:t>∑ </a:t>
            </a:r>
            <a:r>
              <a:rPr lang="en-US" sz="2000" dirty="0" err="1"/>
              <a:t>AppRating.ReviewRating</a:t>
            </a:r>
            <a:r>
              <a:rPr lang="en-US" sz="2000" dirty="0"/>
              <a:t> * </a:t>
            </a:r>
            <a:r>
              <a:rPr lang="en-US" sz="2000" dirty="0" err="1" smtClean="0"/>
              <a:t>AppRating.ReviewRating.user.reputation</a:t>
            </a:r>
            <a:endParaRPr lang="en-US" sz="2000" dirty="0" smtClean="0"/>
          </a:p>
          <a:p>
            <a:pPr marL="118872" indent="0">
              <a:buNone/>
            </a:pPr>
            <a:endParaRPr lang="en-US" sz="2000" dirty="0"/>
          </a:p>
          <a:p>
            <a:pPr marL="118872" indent="0">
              <a:buNone/>
            </a:pPr>
            <a:r>
              <a:rPr lang="en-US" sz="2000" dirty="0" smtClean="0"/>
              <a:t>	</a:t>
            </a:r>
            <a:r>
              <a:rPr lang="en-US" sz="2000" dirty="0"/>
              <a:t>	</a:t>
            </a:r>
            <a:r>
              <a:rPr lang="en-US" sz="2000" dirty="0" smtClean="0"/>
              <a:t>∑ </a:t>
            </a:r>
            <a:r>
              <a:rPr lang="en-US" sz="2000" dirty="0" err="1" smtClean="0"/>
              <a:t>AppRating.ReviewRating.user.reputation</a:t>
            </a:r>
            <a:endParaRPr lang="en-US" sz="2000" dirty="0"/>
          </a:p>
          <a:p>
            <a:pPr marL="118872" indent="0">
              <a:buNone/>
            </a:pP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685800" y="5867400"/>
            <a:ext cx="7315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2532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Determining Punishment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Recent performance </a:t>
            </a:r>
            <a:r>
              <a:rPr lang="en-US" dirty="0" smtClean="0"/>
              <a:t>domain [-1, 1</a:t>
            </a:r>
            <a:r>
              <a:rPr lang="en-US" dirty="0" smtClean="0"/>
              <a:t>]</a:t>
            </a:r>
          </a:p>
          <a:p>
            <a:endParaRPr lang="en-US" dirty="0"/>
          </a:p>
          <a:p>
            <a:r>
              <a:rPr lang="en-US" dirty="0" smtClean="0"/>
              <a:t>Current performance threshold is -.1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Reputation Punishment</a:t>
            </a:r>
          </a:p>
          <a:p>
            <a:pPr lvl="1"/>
            <a:r>
              <a:rPr lang="en-US" dirty="0" smtClean="0"/>
              <a:t>rep </a:t>
            </a:r>
            <a:r>
              <a:rPr lang="en-US" dirty="0"/>
              <a:t>= rep  / (1 + ((-performance) * </a:t>
            </a:r>
            <a:r>
              <a:rPr lang="en-US" dirty="0" smtClean="0"/>
              <a:t>(accuracy / </a:t>
            </a:r>
            <a:r>
              <a:rPr lang="en-US" i="1" dirty="0" smtClean="0"/>
              <a:t>WEIGHT_FACTOR</a:t>
            </a:r>
            <a:r>
              <a:rPr lang="en-US" i="1" dirty="0" smtClean="0"/>
              <a:t>)))</a:t>
            </a:r>
          </a:p>
          <a:p>
            <a:pPr lvl="2"/>
            <a:r>
              <a:rPr lang="en-US" dirty="0" smtClean="0"/>
              <a:t>Current weight factor is 5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926783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Experienced Users</a:t>
            </a:r>
          </a:p>
          <a:p>
            <a:pPr lvl="1"/>
            <a:r>
              <a:rPr lang="en-US" dirty="0" smtClean="0"/>
              <a:t>Rate accurately with standard deviation of 1</a:t>
            </a:r>
          </a:p>
          <a:p>
            <a:r>
              <a:rPr lang="en-US" dirty="0" smtClean="0"/>
              <a:t>Average Users</a:t>
            </a:r>
          </a:p>
          <a:p>
            <a:pPr lvl="1"/>
            <a:r>
              <a:rPr lang="en-US" dirty="0" smtClean="0"/>
              <a:t>Rate only half of the applications</a:t>
            </a:r>
          </a:p>
          <a:p>
            <a:pPr lvl="1"/>
            <a:r>
              <a:rPr lang="en-US" dirty="0" smtClean="0"/>
              <a:t>Rate apps fairly accurately with </a:t>
            </a:r>
            <a:r>
              <a:rPr lang="en-US" dirty="0" err="1" smtClean="0"/>
              <a:t>st</a:t>
            </a:r>
            <a:r>
              <a:rPr lang="en-US" dirty="0" smtClean="0"/>
              <a:t> </a:t>
            </a:r>
            <a:r>
              <a:rPr lang="en-US" dirty="0" err="1" smtClean="0"/>
              <a:t>dev</a:t>
            </a:r>
            <a:r>
              <a:rPr lang="en-US" dirty="0" smtClean="0"/>
              <a:t> of 3</a:t>
            </a:r>
          </a:p>
          <a:p>
            <a:r>
              <a:rPr lang="en-US" dirty="0" smtClean="0"/>
              <a:t>Ignorant Users</a:t>
            </a:r>
          </a:p>
          <a:p>
            <a:pPr lvl="1"/>
            <a:r>
              <a:rPr lang="en-US" dirty="0" smtClean="0"/>
              <a:t>Rate randomly on a uniform distribution</a:t>
            </a:r>
          </a:p>
          <a:p>
            <a:r>
              <a:rPr lang="en-US" dirty="0" smtClean="0"/>
              <a:t>Malicious Users</a:t>
            </a:r>
          </a:p>
          <a:p>
            <a:pPr lvl="1"/>
            <a:r>
              <a:rPr lang="en-US" dirty="0" smtClean="0"/>
              <a:t>Act like experienced users, but when their reputation is high they game the system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343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Assumptions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Ignorant and Average users are expected to recognize experienced user and malicious user application reviews at a rate of .8</a:t>
            </a:r>
          </a:p>
          <a:p>
            <a:pPr lvl="1"/>
            <a:r>
              <a:rPr lang="en-US" dirty="0" smtClean="0"/>
              <a:t>Users </a:t>
            </a:r>
            <a:r>
              <a:rPr lang="en-US" dirty="0" smtClean="0"/>
              <a:t>recognize the experienced </a:t>
            </a:r>
            <a:r>
              <a:rPr lang="en-US" dirty="0" smtClean="0"/>
              <a:t>vocabulary and </a:t>
            </a:r>
            <a:r>
              <a:rPr lang="en-US" dirty="0" smtClean="0"/>
              <a:t>rate it up</a:t>
            </a:r>
          </a:p>
          <a:p>
            <a:r>
              <a:rPr lang="en-US" dirty="0" smtClean="0"/>
              <a:t>Experienced users are not as easily fooled by malicious users and only rate up an App Rating if the trust value is relatively “close” to their own </a:t>
            </a:r>
            <a:r>
              <a:rPr lang="en-US" dirty="0"/>
              <a:t>opinion (± </a:t>
            </a:r>
            <a:r>
              <a:rPr lang="en-US" dirty="0" smtClean="0"/>
              <a:t>1)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405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Normal User Application Ratings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Normal user application ratings are rated up if the corresponding reviewer has a similar opinion</a:t>
            </a:r>
          </a:p>
          <a:p>
            <a:pPr lvl="1"/>
            <a:r>
              <a:rPr lang="en-US" dirty="0" smtClean="0"/>
              <a:t>Rated up if rating is </a:t>
            </a:r>
            <a:r>
              <a:rPr lang="en-US" dirty="0"/>
              <a:t>within </a:t>
            </a:r>
            <a:r>
              <a:rPr lang="en-US" dirty="0" smtClean="0"/>
              <a:t>± 1 of their </a:t>
            </a:r>
            <a:r>
              <a:rPr lang="en-US" dirty="0" smtClean="0"/>
              <a:t>opinion</a:t>
            </a:r>
          </a:p>
          <a:p>
            <a:endParaRPr lang="en-US" dirty="0"/>
          </a:p>
          <a:p>
            <a:r>
              <a:rPr lang="en-US" dirty="0" smtClean="0"/>
              <a:t>Rated down if the reviewer’s opinion is differs from App Ratings author by more than ±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49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 Results</a:t>
            </a:r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66651972"/>
              </p:ext>
            </p:extLst>
          </p:nvPr>
        </p:nvGraphicFramePr>
        <p:xfrm>
          <a:off x="457200" y="1981200"/>
          <a:ext cx="82296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1"/>
          <p:cNvSpPr txBox="1"/>
          <p:nvPr/>
        </p:nvSpPr>
        <p:spPr>
          <a:xfrm>
            <a:off x="6248400" y="1600200"/>
            <a:ext cx="1752600" cy="14478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/>
              <a:t>Apps = 20</a:t>
            </a:r>
          </a:p>
          <a:p>
            <a:endParaRPr lang="en-US" sz="1800" dirty="0"/>
          </a:p>
          <a:p>
            <a:r>
              <a:rPr lang="en-US" sz="1800" dirty="0" err="1" smtClean="0"/>
              <a:t>Exp</a:t>
            </a:r>
            <a:r>
              <a:rPr lang="en-US" sz="1800" dirty="0" smtClean="0"/>
              <a:t> Users = </a:t>
            </a:r>
            <a:r>
              <a:rPr lang="en-US" sz="1800" dirty="0"/>
              <a:t>5</a:t>
            </a:r>
            <a:endParaRPr lang="en-US" sz="1800" dirty="0" smtClean="0"/>
          </a:p>
          <a:p>
            <a:r>
              <a:rPr lang="en-US" sz="1800" dirty="0" err="1" smtClean="0"/>
              <a:t>Avg</a:t>
            </a:r>
            <a:r>
              <a:rPr lang="en-US" sz="1800" dirty="0" smtClean="0"/>
              <a:t> Users = 30</a:t>
            </a:r>
          </a:p>
          <a:p>
            <a:r>
              <a:rPr lang="en-US" sz="1800" dirty="0" smtClean="0"/>
              <a:t>Mal Users = </a:t>
            </a:r>
            <a:r>
              <a:rPr lang="en-US" sz="1800" dirty="0"/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075502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Motivation and Proposed Solution</a:t>
            </a:r>
          </a:p>
          <a:p>
            <a:pPr lvl="1"/>
            <a:r>
              <a:rPr lang="en-US" dirty="0" smtClean="0"/>
              <a:t>Common Reputation System Errors</a:t>
            </a:r>
          </a:p>
          <a:p>
            <a:pPr lvl="1"/>
            <a:r>
              <a:rPr lang="en-US" dirty="0" smtClean="0"/>
              <a:t>Design Principles and Considerations</a:t>
            </a:r>
          </a:p>
          <a:p>
            <a:r>
              <a:rPr lang="en-US" dirty="0" smtClean="0"/>
              <a:t>Specific Design Specifications</a:t>
            </a:r>
          </a:p>
          <a:p>
            <a:r>
              <a:rPr lang="en-US" dirty="0" smtClean="0"/>
              <a:t>Detection of Malicious Behavior</a:t>
            </a:r>
          </a:p>
          <a:p>
            <a:r>
              <a:rPr lang="en-US" dirty="0" smtClean="0"/>
              <a:t>Simulations</a:t>
            </a:r>
          </a:p>
          <a:p>
            <a:pPr lvl="1"/>
            <a:r>
              <a:rPr lang="en-US" dirty="0" smtClean="0"/>
              <a:t>Setup and Assumptions</a:t>
            </a:r>
          </a:p>
          <a:p>
            <a:pPr lvl="1"/>
            <a:r>
              <a:rPr lang="en-US" dirty="0" smtClean="0"/>
              <a:t>Results</a:t>
            </a:r>
          </a:p>
          <a:p>
            <a:r>
              <a:rPr lang="en-US" dirty="0" smtClean="0"/>
              <a:t>Further Implementation</a:t>
            </a:r>
          </a:p>
          <a:p>
            <a:r>
              <a:rPr lang="en-US" dirty="0" smtClean="0"/>
              <a:t>Future Work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89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7113754"/>
              </p:ext>
            </p:extLst>
          </p:nvPr>
        </p:nvGraphicFramePr>
        <p:xfrm>
          <a:off x="457200" y="1774825"/>
          <a:ext cx="8229600" cy="4625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 with Malicious Users</a:t>
            </a:r>
            <a:endParaRPr lang="en-US" dirty="0"/>
          </a:p>
        </p:txBody>
      </p:sp>
      <p:sp>
        <p:nvSpPr>
          <p:cNvPr id="4" name="TextBox 1"/>
          <p:cNvSpPr txBox="1"/>
          <p:nvPr/>
        </p:nvSpPr>
        <p:spPr>
          <a:xfrm>
            <a:off x="6781800" y="1905000"/>
            <a:ext cx="1752600" cy="14478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/>
              <a:t>Apps = 20</a:t>
            </a:r>
          </a:p>
          <a:p>
            <a:endParaRPr lang="en-US" sz="1800" dirty="0"/>
          </a:p>
          <a:p>
            <a:r>
              <a:rPr lang="en-US" sz="1800" dirty="0" err="1" smtClean="0"/>
              <a:t>Exp</a:t>
            </a:r>
            <a:r>
              <a:rPr lang="en-US" sz="1800" dirty="0" smtClean="0"/>
              <a:t> Users = </a:t>
            </a:r>
            <a:r>
              <a:rPr lang="en-US" sz="1800" dirty="0"/>
              <a:t>5</a:t>
            </a:r>
            <a:endParaRPr lang="en-US" sz="1800" dirty="0" smtClean="0"/>
          </a:p>
          <a:p>
            <a:r>
              <a:rPr lang="en-US" sz="1800" dirty="0" err="1" smtClean="0"/>
              <a:t>Avg</a:t>
            </a:r>
            <a:r>
              <a:rPr lang="en-US" sz="1800" dirty="0" smtClean="0"/>
              <a:t> Users = 30</a:t>
            </a:r>
          </a:p>
          <a:p>
            <a:r>
              <a:rPr lang="en-US" sz="1800" dirty="0" err="1" smtClean="0"/>
              <a:t>Ign</a:t>
            </a:r>
            <a:r>
              <a:rPr lang="en-US" sz="1800" dirty="0" smtClean="0"/>
              <a:t> Users = 30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316182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 Time Duration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0139530"/>
              </p:ext>
            </p:extLst>
          </p:nvPr>
        </p:nvGraphicFramePr>
        <p:xfrm>
          <a:off x="457200" y="1774825"/>
          <a:ext cx="8229600" cy="4625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1"/>
          <p:cNvSpPr txBox="1"/>
          <p:nvPr/>
        </p:nvSpPr>
        <p:spPr>
          <a:xfrm>
            <a:off x="914400" y="2057400"/>
            <a:ext cx="1752600" cy="18288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err="1" smtClean="0"/>
              <a:t>Exp</a:t>
            </a:r>
            <a:r>
              <a:rPr lang="en-US" sz="1800" dirty="0" smtClean="0"/>
              <a:t> </a:t>
            </a:r>
            <a:r>
              <a:rPr lang="en-US" sz="1800" dirty="0" smtClean="0"/>
              <a:t>Users = </a:t>
            </a:r>
            <a:r>
              <a:rPr lang="en-US" sz="1800" dirty="0" smtClean="0"/>
              <a:t>5</a:t>
            </a:r>
            <a:endParaRPr lang="en-US" sz="1800" dirty="0" smtClean="0"/>
          </a:p>
          <a:p>
            <a:r>
              <a:rPr lang="en-US" sz="1800" dirty="0" err="1" smtClean="0"/>
              <a:t>Avg</a:t>
            </a:r>
            <a:r>
              <a:rPr lang="en-US" sz="1800" dirty="0" smtClean="0"/>
              <a:t> Users = 30</a:t>
            </a:r>
          </a:p>
          <a:p>
            <a:r>
              <a:rPr lang="en-US" sz="1800" dirty="0" err="1" smtClean="0"/>
              <a:t>Ign</a:t>
            </a:r>
            <a:r>
              <a:rPr lang="en-US" sz="1800" dirty="0" smtClean="0"/>
              <a:t> Users = </a:t>
            </a:r>
            <a:r>
              <a:rPr lang="en-US" sz="1800" dirty="0" smtClean="0"/>
              <a:t>30</a:t>
            </a:r>
          </a:p>
          <a:p>
            <a:r>
              <a:rPr lang="en-US" sz="1800" dirty="0" smtClean="0"/>
              <a:t>Mal Users = 5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705109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Automated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Access Application Manifest file to assess static privileges</a:t>
            </a:r>
          </a:p>
          <a:p>
            <a:r>
              <a:rPr lang="en-US" dirty="0" smtClean="0"/>
              <a:t>Classify Application Privacy and Security </a:t>
            </a:r>
            <a:r>
              <a:rPr lang="en-US" dirty="0" smtClean="0"/>
              <a:t>as Safe, Some Risk, Potentially Dangerous</a:t>
            </a:r>
          </a:p>
          <a:p>
            <a:pPr lvl="1"/>
            <a:r>
              <a:rPr lang="en-US" dirty="0" smtClean="0"/>
              <a:t>Safe – No access to private information, accounts and money</a:t>
            </a:r>
          </a:p>
          <a:p>
            <a:pPr lvl="1"/>
            <a:r>
              <a:rPr lang="en-US" dirty="0" smtClean="0"/>
              <a:t>Some </a:t>
            </a:r>
            <a:r>
              <a:rPr lang="en-US" dirty="0" smtClean="0"/>
              <a:t>Privacy Risk </a:t>
            </a:r>
            <a:r>
              <a:rPr lang="en-US" dirty="0" smtClean="0"/>
              <a:t>– Access to both private information and internet access</a:t>
            </a:r>
          </a:p>
          <a:p>
            <a:pPr lvl="1"/>
            <a:r>
              <a:rPr lang="en-US" dirty="0" smtClean="0"/>
              <a:t>Potentially Dangerous – Access to accounts and money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468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Google App Engine</a:t>
            </a:r>
          </a:p>
          <a:p>
            <a:pPr lvl="1"/>
            <a:r>
              <a:rPr lang="en-US" dirty="0" smtClean="0"/>
              <a:t>Works well with Android Applications</a:t>
            </a:r>
          </a:p>
          <a:p>
            <a:endParaRPr lang="en-US" dirty="0"/>
          </a:p>
          <a:p>
            <a:r>
              <a:rPr lang="en-US" dirty="0" smtClean="0"/>
              <a:t>Android Application</a:t>
            </a:r>
          </a:p>
          <a:p>
            <a:pPr lvl="1"/>
            <a:r>
              <a:rPr lang="en-US" dirty="0" smtClean="0"/>
              <a:t>Users based on Google Accounts and phone numbers</a:t>
            </a:r>
          </a:p>
          <a:p>
            <a:pPr lvl="2"/>
            <a:r>
              <a:rPr lang="en-US" dirty="0" smtClean="0"/>
              <a:t>Android Market requires user to have valid account</a:t>
            </a:r>
          </a:p>
          <a:p>
            <a:pPr lvl="2"/>
            <a:r>
              <a:rPr lang="en-US" dirty="0" smtClean="0"/>
              <a:t>Should effectively avoid Sybil attack</a:t>
            </a:r>
          </a:p>
          <a:p>
            <a:pPr lvl="1"/>
            <a:r>
              <a:rPr lang="en-US" dirty="0" smtClean="0"/>
              <a:t>Quick Example</a:t>
            </a:r>
          </a:p>
        </p:txBody>
      </p:sp>
    </p:spTree>
    <p:extLst>
      <p:ext uri="{BB962C8B-B14F-4D97-AF65-F5344CB8AC3E}">
        <p14:creationId xmlns:p14="http://schemas.microsoft.com/office/powerpoint/2010/main" val="572717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625609"/>
          </a:xfrm>
        </p:spPr>
        <p:txBody>
          <a:bodyPr/>
          <a:lstStyle/>
          <a:p>
            <a:r>
              <a:rPr lang="en-US" dirty="0" smtClean="0"/>
              <a:t>Self-sustaining</a:t>
            </a:r>
          </a:p>
          <a:p>
            <a:endParaRPr lang="en-US" dirty="0" smtClean="0"/>
          </a:p>
          <a:p>
            <a:r>
              <a:rPr lang="en-US" dirty="0" smtClean="0"/>
              <a:t>Computationally light</a:t>
            </a:r>
          </a:p>
          <a:p>
            <a:endParaRPr lang="en-US" dirty="0" smtClean="0"/>
          </a:p>
          <a:p>
            <a:r>
              <a:rPr lang="en-US" dirty="0" smtClean="0"/>
              <a:t>Makes the market more efficient as users have increased knowledge of the applications</a:t>
            </a:r>
          </a:p>
          <a:p>
            <a:endParaRPr lang="en-US" dirty="0"/>
          </a:p>
          <a:p>
            <a:r>
              <a:rPr lang="en-US" dirty="0" smtClean="0"/>
              <a:t>Accuracy increases as users are able to gather more information</a:t>
            </a:r>
          </a:p>
        </p:txBody>
      </p:sp>
    </p:spTree>
    <p:extLst>
      <p:ext uri="{BB962C8B-B14F-4D97-AF65-F5344CB8AC3E}">
        <p14:creationId xmlns:p14="http://schemas.microsoft.com/office/powerpoint/2010/main" val="1878217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Disadvantages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Requires critical mass to provide reliable ratings</a:t>
            </a:r>
          </a:p>
          <a:p>
            <a:endParaRPr lang="en-US" dirty="0" smtClean="0"/>
          </a:p>
          <a:p>
            <a:r>
              <a:rPr lang="en-US" dirty="0" smtClean="0"/>
              <a:t>Ensuring authenticity </a:t>
            </a:r>
            <a:r>
              <a:rPr lang="en-US" dirty="0" smtClean="0"/>
              <a:t>of</a:t>
            </a:r>
            <a:r>
              <a:rPr lang="en-US" dirty="0" smtClean="0"/>
              <a:t> automated information </a:t>
            </a:r>
            <a:r>
              <a:rPr lang="en-US" dirty="0" smtClean="0"/>
              <a:t>and </a:t>
            </a:r>
            <a:r>
              <a:rPr lang="en-US" dirty="0" smtClean="0"/>
              <a:t>developing an appropriate metric is difficult</a:t>
            </a:r>
          </a:p>
          <a:p>
            <a:endParaRPr lang="en-US" dirty="0" smtClean="0"/>
          </a:p>
          <a:p>
            <a:r>
              <a:rPr lang="en-US" dirty="0" smtClean="0"/>
              <a:t>Need to implement a light clustering algorithm to provide protection against a distributed attack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7089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</a:t>
            </a:r>
            <a:r>
              <a:rPr lang="en-US" dirty="0" smtClean="0"/>
              <a:t>Work – </a:t>
            </a:r>
            <a:r>
              <a:rPr lang="en-US" sz="2800" dirty="0" smtClean="0"/>
              <a:t>User Rating System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Potential bias for negative ratings</a:t>
            </a:r>
          </a:p>
          <a:p>
            <a:pPr lvl="1"/>
            <a:r>
              <a:rPr lang="en-US" dirty="0" smtClean="0"/>
              <a:t>Establish baseline for expected negative ratings per </a:t>
            </a:r>
            <a:r>
              <a:rPr lang="en-US" dirty="0" smtClean="0"/>
              <a:t>download</a:t>
            </a:r>
          </a:p>
          <a:p>
            <a:pPr lvl="1"/>
            <a:r>
              <a:rPr lang="en-US" dirty="0" smtClean="0"/>
              <a:t>Adjust Trust Index based on downloads and ratings</a:t>
            </a:r>
          </a:p>
          <a:p>
            <a:r>
              <a:rPr lang="en-US" dirty="0" smtClean="0"/>
              <a:t>Implement lightweight clustering technique to identify groups of malicious users</a:t>
            </a:r>
          </a:p>
          <a:p>
            <a:pPr lvl="1"/>
            <a:r>
              <a:rPr lang="en-US" dirty="0" smtClean="0"/>
              <a:t>Potential – Root Mean Square algorithm to determine level of similarity between users</a:t>
            </a:r>
          </a:p>
          <a:p>
            <a:r>
              <a:rPr lang="en-US" dirty="0" smtClean="0"/>
              <a:t>Implement Yahoo Answers like point system</a:t>
            </a:r>
          </a:p>
        </p:txBody>
      </p:sp>
    </p:spTree>
    <p:extLst>
      <p:ext uri="{BB962C8B-B14F-4D97-AF65-F5344CB8AC3E}">
        <p14:creationId xmlns:p14="http://schemas.microsoft.com/office/powerpoint/2010/main" val="1295198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Future Work - </a:t>
            </a:r>
            <a:r>
              <a:rPr lang="en-US" sz="2700" dirty="0" smtClean="0"/>
              <a:t>Automated Analysis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Look into providing static analysis of static privileges through Kirin system</a:t>
            </a:r>
          </a:p>
          <a:p>
            <a:endParaRPr lang="en-US" dirty="0" smtClean="0"/>
          </a:p>
          <a:p>
            <a:r>
              <a:rPr lang="en-US" dirty="0" smtClean="0"/>
              <a:t>Implement </a:t>
            </a:r>
            <a:r>
              <a:rPr lang="en-US" dirty="0"/>
              <a:t>/ incorporate rest of the automated </a:t>
            </a:r>
            <a:r>
              <a:rPr lang="en-US" dirty="0" smtClean="0"/>
              <a:t>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2848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1600" dirty="0"/>
              <a:t>[1] </a:t>
            </a:r>
            <a:r>
              <a:rPr lang="en-US" sz="1600" dirty="0" err="1"/>
              <a:t>TaintDroid</a:t>
            </a:r>
            <a:r>
              <a:rPr lang="en-US" sz="1600" dirty="0"/>
              <a:t>: An Information-Flow Tracking System for </a:t>
            </a:r>
            <a:r>
              <a:rPr lang="en-US" sz="1600" dirty="0" err="1"/>
              <a:t>Realtime</a:t>
            </a:r>
            <a:r>
              <a:rPr lang="en-US" sz="1600" dirty="0"/>
              <a:t> Privacy Monitoring on Smartphones, William </a:t>
            </a:r>
            <a:r>
              <a:rPr lang="en-US" sz="1600" dirty="0" err="1"/>
              <a:t>Enck</a:t>
            </a:r>
            <a:r>
              <a:rPr lang="en-US" sz="1600" dirty="0"/>
              <a:t>, Peter Gilbert, </a:t>
            </a:r>
            <a:r>
              <a:rPr lang="en-US" sz="1600" dirty="0" err="1"/>
              <a:t>Byung-gon</a:t>
            </a:r>
            <a:r>
              <a:rPr lang="en-US" sz="1600" dirty="0"/>
              <a:t> Chun, Landon P. Cox, </a:t>
            </a:r>
            <a:r>
              <a:rPr lang="en-US" sz="1600" dirty="0" err="1"/>
              <a:t>Jaeyeon</a:t>
            </a:r>
            <a:r>
              <a:rPr lang="en-US" sz="1600" dirty="0"/>
              <a:t> Jung, Patrick McDaniel, and </a:t>
            </a:r>
            <a:r>
              <a:rPr lang="en-US" sz="1600" dirty="0" err="1"/>
              <a:t>Anmol</a:t>
            </a:r>
            <a:r>
              <a:rPr lang="en-US" sz="1600" dirty="0"/>
              <a:t> N. </a:t>
            </a:r>
            <a:r>
              <a:rPr lang="en-US" sz="1600" dirty="0" err="1"/>
              <a:t>Sheth</a:t>
            </a:r>
            <a:r>
              <a:rPr lang="en-US" sz="1600" dirty="0"/>
              <a:t>, OSDI, October 2010</a:t>
            </a:r>
            <a:r>
              <a:rPr lang="en-US" sz="1600" dirty="0" smtClean="0"/>
              <a:t>.</a:t>
            </a:r>
            <a:endParaRPr lang="en-US" sz="1600" dirty="0"/>
          </a:p>
          <a:p>
            <a:r>
              <a:rPr lang="en-US" sz="1600" dirty="0"/>
              <a:t>[2] R. </a:t>
            </a:r>
            <a:r>
              <a:rPr lang="en-US" sz="1600" dirty="0" err="1"/>
              <a:t>Guha</a:t>
            </a:r>
            <a:r>
              <a:rPr lang="en-US" sz="1600" dirty="0"/>
              <a:t>. Open rating systems. Technical report, Stanford University, 2003</a:t>
            </a:r>
            <a:r>
              <a:rPr lang="en-US" sz="1600" dirty="0" smtClean="0"/>
              <a:t>.</a:t>
            </a:r>
            <a:endParaRPr lang="en-US" sz="1600" dirty="0"/>
          </a:p>
          <a:p>
            <a:r>
              <a:rPr lang="en-US" sz="1600" dirty="0"/>
              <a:t>[3]Leveraging Robust Service Evaluation by Introducing the Web of Trust, </a:t>
            </a:r>
            <a:r>
              <a:rPr lang="en-US" sz="1600" dirty="0" err="1"/>
              <a:t>Cai</a:t>
            </a:r>
            <a:r>
              <a:rPr lang="en-US" sz="1600" dirty="0"/>
              <a:t>, </a:t>
            </a:r>
            <a:r>
              <a:rPr lang="en-US" sz="1600" dirty="0" err="1"/>
              <a:t>Sibo</a:t>
            </a:r>
            <a:r>
              <a:rPr lang="en-US" sz="1600" dirty="0"/>
              <a:t>, </a:t>
            </a:r>
            <a:r>
              <a:rPr lang="en-US" sz="1600" dirty="0" err="1"/>
              <a:t>Yanzhen</a:t>
            </a:r>
            <a:r>
              <a:rPr lang="en-US" sz="1600" dirty="0"/>
              <a:t> </a:t>
            </a:r>
            <a:r>
              <a:rPr lang="en-US" sz="1600" dirty="0" err="1"/>
              <a:t>Zou</a:t>
            </a:r>
            <a:r>
              <a:rPr lang="en-US" sz="1600" dirty="0"/>
              <a:t>, Bing </a:t>
            </a:r>
            <a:r>
              <a:rPr lang="en-US" sz="1600" dirty="0" err="1"/>
              <a:t>Xie</a:t>
            </a:r>
            <a:r>
              <a:rPr lang="en-US" sz="1600" dirty="0"/>
              <a:t>, and </a:t>
            </a:r>
            <a:r>
              <a:rPr lang="en-US" sz="1600" dirty="0" err="1"/>
              <a:t>Weizhong</a:t>
            </a:r>
            <a:r>
              <a:rPr lang="en-US" sz="1600" dirty="0"/>
              <a:t> Shao, </a:t>
            </a:r>
            <a:r>
              <a:rPr lang="en-US" sz="1600" i="1" dirty="0"/>
              <a:t>CLOUD '09 </a:t>
            </a:r>
            <a:r>
              <a:rPr lang="en-US" sz="1600" dirty="0"/>
              <a:t>190-97. </a:t>
            </a:r>
            <a:endParaRPr lang="en-US" sz="1600" dirty="0" smtClean="0"/>
          </a:p>
          <a:p>
            <a:r>
              <a:rPr lang="en-US" sz="1600" dirty="0" smtClean="0"/>
              <a:t>[4]</a:t>
            </a:r>
            <a:r>
              <a:rPr lang="en-US" sz="1600" dirty="0" err="1" smtClean="0"/>
              <a:t>Kui</a:t>
            </a:r>
            <a:r>
              <a:rPr lang="en-US" sz="1600" dirty="0" smtClean="0"/>
              <a:t> </a:t>
            </a:r>
            <a:r>
              <a:rPr lang="en-US" sz="1600" dirty="0" err="1"/>
              <a:t>Meng</a:t>
            </a:r>
            <a:r>
              <a:rPr lang="en-US" sz="1600" dirty="0"/>
              <a:t>; </a:t>
            </a:r>
            <a:r>
              <a:rPr lang="en-US" sz="1600" dirty="0" err="1"/>
              <a:t>Yue</a:t>
            </a:r>
            <a:r>
              <a:rPr lang="en-US" sz="1600" dirty="0"/>
              <a:t> Wang; </a:t>
            </a:r>
            <a:r>
              <a:rPr lang="en-US" sz="1600" dirty="0" err="1"/>
              <a:t>Xu</a:t>
            </a:r>
            <a:r>
              <a:rPr lang="en-US" sz="1600" dirty="0"/>
              <a:t> Zhang; Xiao-</a:t>
            </a:r>
            <a:r>
              <a:rPr lang="en-US" sz="1600" dirty="0" err="1"/>
              <a:t>chun</a:t>
            </a:r>
            <a:r>
              <a:rPr lang="en-US" sz="1600" dirty="0"/>
              <a:t> Xiao; </a:t>
            </a:r>
            <a:r>
              <a:rPr lang="en-US" sz="1600" dirty="0" err="1"/>
              <a:t>Geng</a:t>
            </a:r>
            <a:r>
              <a:rPr lang="en-US" sz="1600" dirty="0"/>
              <a:t>-du Zhang; , "Control Theory Based Rating Recommendation for Reputation Systems," </a:t>
            </a:r>
            <a:r>
              <a:rPr lang="en-US" sz="1600" i="1" dirty="0"/>
              <a:t>Networking, Sensing and Control, 2006. ICNSC '06. Proceedings of the 2006 IEEE International Conference on</a:t>
            </a:r>
            <a:r>
              <a:rPr lang="en-US" sz="1600" dirty="0"/>
              <a:t> , vol., no., pp.162-167, </a:t>
            </a:r>
            <a:endParaRPr lang="en-US" sz="1600" dirty="0" smtClean="0"/>
          </a:p>
          <a:p>
            <a:r>
              <a:rPr lang="en-US" sz="1600" dirty="0" smtClean="0"/>
              <a:t>[5]Rein</a:t>
            </a:r>
            <a:r>
              <a:rPr lang="en-US" sz="1600" dirty="0"/>
              <a:t>, G.L.; , "Reputation Information Systems: A Reference Model," </a:t>
            </a:r>
            <a:r>
              <a:rPr lang="en-US" sz="1600" i="1" dirty="0"/>
              <a:t>System Sciences, 2005. HICSS '05. Proceedings of the 38th Annual Hawaii International Conference on</a:t>
            </a:r>
            <a:r>
              <a:rPr lang="en-US" sz="1600" dirty="0"/>
              <a:t> , vol., no., pp. 26a- 26a, 03-06 Jan. </a:t>
            </a:r>
            <a:r>
              <a:rPr lang="en-US" sz="1600" dirty="0" smtClean="0"/>
              <a:t>2005</a:t>
            </a:r>
          </a:p>
          <a:p>
            <a:r>
              <a:rPr lang="en-US" sz="1600" dirty="0" smtClean="0"/>
              <a:t>[6]L</a:t>
            </a:r>
            <a:r>
              <a:rPr lang="en-US" sz="1600" dirty="0"/>
              <a:t>. </a:t>
            </a:r>
            <a:r>
              <a:rPr lang="en-US" sz="1600" dirty="0" err="1"/>
              <a:t>Xiong</a:t>
            </a:r>
            <a:r>
              <a:rPr lang="en-US" sz="1600" dirty="0"/>
              <a:t> and L. Liu. “</a:t>
            </a:r>
            <a:r>
              <a:rPr lang="en-US" sz="1600" dirty="0" err="1"/>
              <a:t>PeerTrust</a:t>
            </a:r>
            <a:r>
              <a:rPr lang="en-US" sz="1600" dirty="0"/>
              <a:t>: Supporting Reputation-Based </a:t>
            </a:r>
            <a:r>
              <a:rPr lang="en-US" sz="1600" dirty="0" smtClean="0"/>
              <a:t>Trust for </a:t>
            </a:r>
            <a:r>
              <a:rPr lang="en-US" sz="1600" dirty="0"/>
              <a:t>Peer-to-Peer Electronic Communities”, in IEEE Transactions </a:t>
            </a:r>
            <a:r>
              <a:rPr lang="en-US" sz="1600" dirty="0" smtClean="0"/>
              <a:t>on Knowledge </a:t>
            </a:r>
            <a:r>
              <a:rPr lang="en-US" sz="1600" dirty="0"/>
              <a:t>and Data Engineering, 16(7), 2004, pp. 843-857</a:t>
            </a:r>
            <a:r>
              <a:rPr lang="en-US" sz="1600" dirty="0" smtClean="0"/>
              <a:t>.</a:t>
            </a:r>
          </a:p>
          <a:p>
            <a:r>
              <a:rPr lang="en-US" sz="1600" dirty="0" smtClean="0"/>
              <a:t>[7]W</a:t>
            </a:r>
            <a:r>
              <a:rPr lang="en-US" sz="1600" dirty="0"/>
              <a:t>. </a:t>
            </a:r>
            <a:r>
              <a:rPr lang="en-US" sz="1600" dirty="0" err="1"/>
              <a:t>Enck</a:t>
            </a:r>
            <a:r>
              <a:rPr lang="en-US" sz="1600" dirty="0"/>
              <a:t>, M. </a:t>
            </a:r>
            <a:r>
              <a:rPr lang="en-US" sz="1600" dirty="0" err="1"/>
              <a:t>Ongtang</a:t>
            </a:r>
            <a:r>
              <a:rPr lang="en-US" sz="1600" dirty="0"/>
              <a:t>, and P. McDaniel, “On </a:t>
            </a:r>
            <a:r>
              <a:rPr lang="en-US" sz="1600" dirty="0" smtClean="0"/>
              <a:t>Lightweight Mobile </a:t>
            </a:r>
            <a:r>
              <a:rPr lang="en-US" sz="1600" dirty="0"/>
              <a:t>Phone Application Certification,” in </a:t>
            </a:r>
            <a:r>
              <a:rPr lang="en-US" sz="1600" i="1" dirty="0" smtClean="0"/>
              <a:t>Proceedings of </a:t>
            </a:r>
            <a:r>
              <a:rPr lang="en-US" sz="1600" i="1" dirty="0"/>
              <a:t>ACM CCS</a:t>
            </a:r>
            <a:r>
              <a:rPr lang="en-US" sz="1600" dirty="0"/>
              <a:t>, November 2009</a:t>
            </a:r>
            <a:r>
              <a:rPr lang="en-US" sz="1600" dirty="0" smtClean="0"/>
              <a:t>.</a:t>
            </a:r>
          </a:p>
          <a:p>
            <a:r>
              <a:rPr lang="en-US" sz="1600" dirty="0" smtClean="0"/>
              <a:t>[8]A</a:t>
            </a:r>
            <a:r>
              <a:rPr lang="en-US" sz="1600" dirty="0"/>
              <a:t>. Cheng and E. Friedman, “</a:t>
            </a:r>
            <a:r>
              <a:rPr lang="en-US" sz="1600" dirty="0" err="1"/>
              <a:t>Sybilproof</a:t>
            </a:r>
            <a:r>
              <a:rPr lang="en-US" sz="1600" dirty="0"/>
              <a:t> reputation mechanisms,” </a:t>
            </a:r>
            <a:r>
              <a:rPr lang="en-US" sz="1600" dirty="0" smtClean="0"/>
              <a:t>in </a:t>
            </a:r>
            <a:r>
              <a:rPr lang="en-US" sz="1600" i="1" dirty="0" smtClean="0"/>
              <a:t>Proc</a:t>
            </a:r>
            <a:r>
              <a:rPr lang="en-US" sz="1600" i="1" dirty="0"/>
              <a:t>. ACM SIGCOMM P2PECON workshop</a:t>
            </a:r>
            <a:r>
              <a:rPr lang="en-US" sz="1600" dirty="0"/>
              <a:t>, pp. 128–132, 2005.</a:t>
            </a:r>
            <a:endParaRPr lang="en-US" sz="1600" dirty="0" smtClean="0"/>
          </a:p>
          <a:p>
            <a:endParaRPr lang="en-US" sz="1600" dirty="0"/>
          </a:p>
          <a:p>
            <a:endParaRPr lang="en-US" sz="1600" dirty="0" smtClean="0"/>
          </a:p>
          <a:p>
            <a:endParaRPr lang="en-US" sz="1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4291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Google Android Market is very open</a:t>
            </a:r>
          </a:p>
          <a:p>
            <a:endParaRPr lang="en-US" dirty="0" smtClean="0"/>
          </a:p>
          <a:p>
            <a:r>
              <a:rPr lang="en-US" dirty="0" smtClean="0"/>
              <a:t>Android Security and Privacy                    permissions are controlled by                           the user</a:t>
            </a:r>
          </a:p>
          <a:p>
            <a:endParaRPr lang="en-US" dirty="0"/>
          </a:p>
          <a:p>
            <a:r>
              <a:rPr lang="en-US" dirty="0" smtClean="0"/>
              <a:t>User has little information                     regarding use of permissions</a:t>
            </a:r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42" t="7124" r="13718" b="28490"/>
          <a:stretch/>
        </p:blipFill>
        <p:spPr bwMode="auto">
          <a:xfrm>
            <a:off x="6324600" y="3526674"/>
            <a:ext cx="2251841" cy="32262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77941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Existing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TaintDroid</a:t>
            </a:r>
            <a:endParaRPr lang="en-US" dirty="0" smtClean="0"/>
          </a:p>
          <a:p>
            <a:pPr lvl="1"/>
            <a:r>
              <a:rPr lang="en-US" dirty="0"/>
              <a:t>Tracks the flow of private information through the phone</a:t>
            </a:r>
          </a:p>
          <a:p>
            <a:pPr lvl="1"/>
            <a:r>
              <a:rPr lang="en-US" dirty="0"/>
              <a:t>Notifies the user when private information is sent across the </a:t>
            </a:r>
            <a:r>
              <a:rPr lang="en-US" dirty="0" smtClean="0"/>
              <a:t>network</a:t>
            </a:r>
            <a:endParaRPr lang="en-US" dirty="0" smtClean="0"/>
          </a:p>
          <a:p>
            <a:pPr lvl="1"/>
            <a:r>
              <a:rPr lang="en-US" dirty="0" smtClean="0"/>
              <a:t>Requires advanced and knowledgeable users to operate</a:t>
            </a:r>
          </a:p>
          <a:p>
            <a:pPr lvl="1"/>
            <a:endParaRPr lang="en-US" dirty="0"/>
          </a:p>
          <a:p>
            <a:r>
              <a:rPr lang="en-US" dirty="0" smtClean="0"/>
              <a:t>Kirin</a:t>
            </a:r>
            <a:endParaRPr lang="en-US" dirty="0" smtClean="0"/>
          </a:p>
          <a:p>
            <a:pPr lvl="1"/>
            <a:r>
              <a:rPr lang="en-US" dirty="0" smtClean="0"/>
              <a:t>Based </a:t>
            </a:r>
            <a:r>
              <a:rPr lang="en-US" dirty="0" smtClean="0"/>
              <a:t>purely on </a:t>
            </a:r>
            <a:r>
              <a:rPr lang="en-US" dirty="0" smtClean="0"/>
              <a:t>installation privileges</a:t>
            </a:r>
          </a:p>
          <a:p>
            <a:pPr lvl="1"/>
            <a:r>
              <a:rPr lang="en-US" dirty="0" smtClean="0"/>
              <a:t>Only as effective as the user makes 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41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Provide a mechanism that allows privacy and security information of third-party applications to flow from advanced users to novices</a:t>
            </a:r>
          </a:p>
          <a:p>
            <a:endParaRPr lang="en-US" dirty="0"/>
          </a:p>
          <a:p>
            <a:r>
              <a:rPr lang="en-US" dirty="0" smtClean="0"/>
              <a:t>Web of Trust enhanced with Automated Analysis</a:t>
            </a:r>
          </a:p>
          <a:p>
            <a:pPr lvl="1"/>
            <a:r>
              <a:rPr lang="en-US" dirty="0" smtClean="0"/>
              <a:t>Web of Trust Examples: Epinions.com, MyWOT.com (internet sites), Google PageRank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3353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Common Reputation System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Lack of ability to differentiate </a:t>
            </a:r>
            <a:r>
              <a:rPr lang="en-US" dirty="0"/>
              <a:t>dishonest feedback from honest </a:t>
            </a:r>
            <a:r>
              <a:rPr lang="en-US" dirty="0" smtClean="0"/>
              <a:t>ones</a:t>
            </a:r>
          </a:p>
          <a:p>
            <a:endParaRPr lang="en-US" dirty="0" smtClean="0"/>
          </a:p>
          <a:p>
            <a:r>
              <a:rPr lang="en-US" dirty="0" smtClean="0"/>
              <a:t>Most systems provide no support against users gaming the system</a:t>
            </a:r>
          </a:p>
          <a:p>
            <a:endParaRPr lang="en-US" dirty="0" smtClean="0"/>
          </a:p>
          <a:p>
            <a:r>
              <a:rPr lang="en-US" dirty="0" smtClean="0"/>
              <a:t>No incentives for </a:t>
            </a:r>
            <a:r>
              <a:rPr lang="en-US" dirty="0" smtClean="0"/>
              <a:t>feedback</a:t>
            </a:r>
          </a:p>
          <a:p>
            <a:endParaRPr lang="en-US" dirty="0"/>
          </a:p>
          <a:p>
            <a:r>
              <a:rPr lang="en-US" dirty="0" smtClean="0"/>
              <a:t>Sybil Attack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9097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 of Trust Key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Large disparity of knowledge in user </a:t>
            </a:r>
            <a:r>
              <a:rPr lang="en-US" dirty="0" smtClean="0"/>
              <a:t>base</a:t>
            </a:r>
          </a:p>
          <a:p>
            <a:pPr lvl="1"/>
            <a:r>
              <a:rPr lang="en-US" dirty="0" smtClean="0"/>
              <a:t>Special two-tiered reputation system</a:t>
            </a:r>
            <a:endParaRPr lang="en-US" dirty="0" smtClean="0"/>
          </a:p>
          <a:p>
            <a:pPr marL="118872" indent="0">
              <a:buNone/>
            </a:pPr>
            <a:endParaRPr lang="en-US" dirty="0"/>
          </a:p>
          <a:p>
            <a:r>
              <a:rPr lang="en-US" dirty="0" smtClean="0"/>
              <a:t>Global Trust Index</a:t>
            </a:r>
          </a:p>
          <a:p>
            <a:endParaRPr lang="en-US" dirty="0" smtClean="0"/>
          </a:p>
          <a:p>
            <a:r>
              <a:rPr lang="en-US" dirty="0" smtClean="0"/>
              <a:t>Centralized Server</a:t>
            </a:r>
          </a:p>
          <a:p>
            <a:pPr lvl="1"/>
            <a:r>
              <a:rPr lang="en-US" dirty="0" smtClean="0"/>
              <a:t>Algorithms need to be computationally inexpensive</a:t>
            </a:r>
            <a:endParaRPr lang="en-US" dirty="0"/>
          </a:p>
          <a:p>
            <a:endParaRPr lang="en-US" dirty="0"/>
          </a:p>
          <a:p>
            <a:r>
              <a:rPr lang="en-US" dirty="0"/>
              <a:t>Additional information provided to the user with some automated </a:t>
            </a:r>
            <a:r>
              <a:rPr lang="en-US" dirty="0" smtClean="0"/>
              <a:t>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128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Web of Trust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User Rating System</a:t>
            </a:r>
          </a:p>
          <a:p>
            <a:pPr lvl="1"/>
            <a:r>
              <a:rPr lang="en-US" dirty="0" smtClean="0"/>
              <a:t>Review Types</a:t>
            </a:r>
          </a:p>
          <a:p>
            <a:pPr lvl="2"/>
            <a:r>
              <a:rPr lang="en-US" dirty="0" smtClean="0"/>
              <a:t>Application Ratings</a:t>
            </a:r>
          </a:p>
          <a:p>
            <a:pPr lvl="2"/>
            <a:r>
              <a:rPr lang="en-US" dirty="0" smtClean="0"/>
              <a:t>Rating Reviews</a:t>
            </a:r>
          </a:p>
          <a:p>
            <a:pPr lvl="1"/>
            <a:r>
              <a:rPr lang="en-US" dirty="0" smtClean="0"/>
              <a:t>Additional Influences</a:t>
            </a:r>
          </a:p>
          <a:p>
            <a:pPr lvl="2"/>
            <a:r>
              <a:rPr lang="en-US" dirty="0" smtClean="0"/>
              <a:t>User Reputation</a:t>
            </a:r>
          </a:p>
          <a:p>
            <a:pPr lvl="2"/>
            <a:r>
              <a:rPr lang="en-US" dirty="0" smtClean="0"/>
              <a:t>Application Author Rating</a:t>
            </a:r>
            <a:endParaRPr lang="en-US" dirty="0"/>
          </a:p>
          <a:p>
            <a:pPr lvl="2"/>
            <a:endParaRPr lang="en-US" dirty="0" smtClean="0"/>
          </a:p>
          <a:p>
            <a:r>
              <a:rPr lang="en-US" dirty="0" smtClean="0"/>
              <a:t>Automated Analysis</a:t>
            </a:r>
          </a:p>
          <a:p>
            <a:pPr lvl="1"/>
            <a:r>
              <a:rPr lang="en-US" dirty="0" smtClean="0"/>
              <a:t>Assess static privileges</a:t>
            </a:r>
          </a:p>
          <a:p>
            <a:pPr lvl="1"/>
            <a:r>
              <a:rPr lang="en-US" dirty="0" smtClean="0"/>
              <a:t>Analyze </a:t>
            </a:r>
            <a:r>
              <a:rPr lang="en-US" dirty="0" err="1" smtClean="0"/>
              <a:t>TaintDroid</a:t>
            </a:r>
            <a:r>
              <a:rPr lang="en-US" dirty="0" smtClean="0"/>
              <a:t> logs for each application</a:t>
            </a:r>
          </a:p>
          <a:p>
            <a:pPr lvl="1"/>
            <a:r>
              <a:rPr lang="en-US" dirty="0" smtClean="0"/>
              <a:t>Create/Analyze power consumption profiles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090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0" dur="indefinite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" dur="indefinite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" dur="indefinite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6" dur="indefinite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38200" y="4727028"/>
            <a:ext cx="7010400" cy="650984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err="1" smtClean="0">
                <a:solidFill>
                  <a:schemeClr val="accent1"/>
                </a:solidFill>
              </a:rPr>
              <a:t>Tetroid</a:t>
            </a:r>
            <a:r>
              <a:rPr lang="en-US" sz="1200" dirty="0"/>
              <a:t> </a:t>
            </a:r>
            <a:r>
              <a:rPr lang="en-US" sz="1200" dirty="0" smtClean="0"/>
              <a:t>by </a:t>
            </a:r>
            <a:r>
              <a:rPr lang="en-US" sz="1200" dirty="0" err="1" smtClean="0"/>
              <a:t>SoftwareWorks</a:t>
            </a:r>
            <a:r>
              <a:rPr lang="en-US" sz="1200" dirty="0" smtClean="0"/>
              <a:t>                                            </a:t>
            </a:r>
            <a:r>
              <a:rPr lang="en-US" sz="3200" dirty="0" smtClean="0"/>
              <a:t>Trust Index  </a:t>
            </a:r>
            <a:r>
              <a:rPr lang="en-US" sz="3200" dirty="0" smtClean="0">
                <a:solidFill>
                  <a:srgbClr val="00B050"/>
                </a:solidFill>
              </a:rPr>
              <a:t>7.8</a:t>
            </a:r>
            <a:r>
              <a:rPr lang="en-US" sz="3200" dirty="0" smtClean="0"/>
              <a:t> </a:t>
            </a:r>
          </a:p>
        </p:txBody>
      </p:sp>
      <p:sp>
        <p:nvSpPr>
          <p:cNvPr id="8" name="Rectangle 7"/>
          <p:cNvSpPr/>
          <p:nvPr/>
        </p:nvSpPr>
        <p:spPr>
          <a:xfrm>
            <a:off x="804041" y="4719145"/>
            <a:ext cx="7010400" cy="650984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err="1" smtClean="0">
                <a:solidFill>
                  <a:schemeClr val="accent1"/>
                </a:solidFill>
              </a:rPr>
              <a:t>Tetroid</a:t>
            </a:r>
            <a:r>
              <a:rPr lang="en-US" sz="1200" dirty="0"/>
              <a:t> </a:t>
            </a:r>
            <a:r>
              <a:rPr lang="en-US" sz="1200" dirty="0" smtClean="0"/>
              <a:t>by </a:t>
            </a:r>
            <a:r>
              <a:rPr lang="en-US" sz="1200" dirty="0" err="1" smtClean="0"/>
              <a:t>SoftwareWorks</a:t>
            </a:r>
            <a:r>
              <a:rPr lang="en-US" sz="1200" dirty="0" smtClean="0"/>
              <a:t>                                            </a:t>
            </a:r>
            <a:r>
              <a:rPr lang="en-US" sz="3200" dirty="0" smtClean="0"/>
              <a:t>Trust Index  </a:t>
            </a:r>
            <a:r>
              <a:rPr lang="en-US" sz="3200" dirty="0" smtClean="0">
                <a:solidFill>
                  <a:srgbClr val="00B050"/>
                </a:solidFill>
              </a:rPr>
              <a:t>7.7</a:t>
            </a:r>
            <a:r>
              <a:rPr lang="en-US" sz="3200" dirty="0" smtClean="0"/>
              <a:t> </a:t>
            </a:r>
            <a:endParaRPr lang="en-US" sz="32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Rating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Application Ratings</a:t>
            </a:r>
          </a:p>
          <a:p>
            <a:pPr lvl="1"/>
            <a:r>
              <a:rPr lang="en-US" dirty="0" smtClean="0"/>
              <a:t>Influence determined by user’s reputation</a:t>
            </a:r>
          </a:p>
          <a:p>
            <a:pPr lvl="1"/>
            <a:r>
              <a:rPr lang="en-US" dirty="0" smtClean="0"/>
              <a:t>Effects both Application Trust Index and Author’s Trust Index</a:t>
            </a:r>
          </a:p>
          <a:p>
            <a:r>
              <a:rPr lang="en-US" dirty="0" smtClean="0"/>
              <a:t>Review Ratings</a:t>
            </a:r>
          </a:p>
          <a:p>
            <a:pPr lvl="1"/>
            <a:r>
              <a:rPr lang="en-US" dirty="0" smtClean="0"/>
              <a:t>Either positive or negative</a:t>
            </a:r>
          </a:p>
          <a:p>
            <a:pPr lvl="1"/>
            <a:r>
              <a:rPr lang="en-US" dirty="0" smtClean="0"/>
              <a:t>Affects user reputation</a:t>
            </a:r>
          </a:p>
          <a:p>
            <a:pPr lvl="1"/>
            <a:r>
              <a:rPr lang="en-US" dirty="0" smtClean="0"/>
              <a:t>Influence determined by reviewer’s user reputation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  </a:t>
            </a:r>
          </a:p>
          <a:p>
            <a:pPr lvl="1"/>
            <a:r>
              <a:rPr lang="en-US" dirty="0"/>
              <a:t> </a:t>
            </a:r>
            <a:endParaRPr lang="en-US" dirty="0" smtClean="0"/>
          </a:p>
          <a:p>
            <a:pPr lvl="1"/>
            <a:r>
              <a:rPr lang="en-US" dirty="0"/>
              <a:t> </a:t>
            </a:r>
            <a:endParaRPr lang="en-US" dirty="0" smtClean="0"/>
          </a:p>
          <a:p>
            <a:pPr lvl="1"/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838200" y="5375384"/>
            <a:ext cx="7010400" cy="1295400"/>
            <a:chOff x="838200" y="5375384"/>
            <a:chExt cx="7010400" cy="1295400"/>
          </a:xfrm>
        </p:grpSpPr>
        <p:sp>
          <p:nvSpPr>
            <p:cNvPr id="4" name="Rectangle 3"/>
            <p:cNvSpPr/>
            <p:nvPr/>
          </p:nvSpPr>
          <p:spPr>
            <a:xfrm>
              <a:off x="838200" y="5375384"/>
              <a:ext cx="7010400" cy="12954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dirty="0" smtClean="0"/>
                <a:t>James’s Rating				                 </a:t>
              </a:r>
              <a:r>
                <a:rPr lang="en-US" sz="2400" b="1" dirty="0" smtClean="0"/>
                <a:t>7</a:t>
              </a:r>
            </a:p>
            <a:p>
              <a:r>
                <a:rPr lang="en-US" sz="1200" dirty="0"/>
                <a:t> </a:t>
              </a:r>
              <a:r>
                <a:rPr lang="en-US" sz="1200" dirty="0" smtClean="0"/>
                <a:t>       </a:t>
              </a:r>
              <a:r>
                <a:rPr lang="en-US" dirty="0" smtClean="0">
                  <a:solidFill>
                    <a:srgbClr val="FFFF00"/>
                  </a:solidFill>
                </a:rPr>
                <a:t>According to </a:t>
              </a:r>
              <a:r>
                <a:rPr lang="en-US" dirty="0" err="1" smtClean="0">
                  <a:solidFill>
                    <a:srgbClr val="FFFF00"/>
                  </a:solidFill>
                </a:rPr>
                <a:t>TaintDroid</a:t>
              </a:r>
              <a:r>
                <a:rPr lang="en-US" dirty="0" smtClean="0">
                  <a:solidFill>
                    <a:srgbClr val="FFFF00"/>
                  </a:solidFill>
                </a:rPr>
                <a:t>, this app occasionally sends out your location to WebAdds.com.  Other than that, it appears safe.</a:t>
              </a:r>
              <a:endParaRPr lang="en-US" dirty="0" smtClean="0"/>
            </a:p>
            <a:p>
              <a:endParaRPr lang="en-US" dirty="0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10855" y="6059870"/>
              <a:ext cx="727841" cy="4953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353324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1222</TotalTime>
  <Words>1376</Words>
  <Application>Microsoft Office PowerPoint</Application>
  <PresentationFormat>On-screen Show (4:3)</PresentationFormat>
  <Paragraphs>228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Module</vt:lpstr>
      <vt:lpstr>Web of Trust for Android Applications</vt:lpstr>
      <vt:lpstr>Organization</vt:lpstr>
      <vt:lpstr>Motivation</vt:lpstr>
      <vt:lpstr>Some Existing Solutions</vt:lpstr>
      <vt:lpstr>Proposed Solution</vt:lpstr>
      <vt:lpstr>Common Reputation System Problems</vt:lpstr>
      <vt:lpstr>Web of Trust Key Features</vt:lpstr>
      <vt:lpstr>Web of Trust Components</vt:lpstr>
      <vt:lpstr>User Rating System</vt:lpstr>
      <vt:lpstr>User Rating System</vt:lpstr>
      <vt:lpstr>Reputation</vt:lpstr>
      <vt:lpstr>Propagation of New Information</vt:lpstr>
      <vt:lpstr>Reputation Guards</vt:lpstr>
      <vt:lpstr>Reputation Guards - Recent Activity Window</vt:lpstr>
      <vt:lpstr>Determining Punishment</vt:lpstr>
      <vt:lpstr>Simulation</vt:lpstr>
      <vt:lpstr>Additional Assumptions</vt:lpstr>
      <vt:lpstr>Normal User Application Ratings</vt:lpstr>
      <vt:lpstr>Simulation Results</vt:lpstr>
      <vt:lpstr>Simulation with Malicious Users</vt:lpstr>
      <vt:lpstr>Simulation Time Duration</vt:lpstr>
      <vt:lpstr>Automated Analysis</vt:lpstr>
      <vt:lpstr>Implementation</vt:lpstr>
      <vt:lpstr>Advantages</vt:lpstr>
      <vt:lpstr>Disadvantages</vt:lpstr>
      <vt:lpstr>Future Work – User Rating System</vt:lpstr>
      <vt:lpstr>Future Work - Automated Analysis</vt:lpstr>
      <vt:lpstr>Main References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 of Trust for Android Applications</dc:title>
  <dc:creator>James D Kasten Jr.</dc:creator>
  <cp:lastModifiedBy>James D Kasten Jr.</cp:lastModifiedBy>
  <cp:revision>46</cp:revision>
  <dcterms:created xsi:type="dcterms:W3CDTF">2010-12-11T22:55:08Z</dcterms:created>
  <dcterms:modified xsi:type="dcterms:W3CDTF">2010-12-14T04:04:52Z</dcterms:modified>
</cp:coreProperties>
</file>